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1"/>
  </p:notesMasterIdLst>
  <p:handoutMasterIdLst>
    <p:handoutMasterId r:id="rId32"/>
  </p:handoutMasterIdLst>
  <p:sldIdLst>
    <p:sldId id="260" r:id="rId2"/>
    <p:sldId id="378" r:id="rId3"/>
    <p:sldId id="408" r:id="rId4"/>
    <p:sldId id="382" r:id="rId5"/>
    <p:sldId id="405" r:id="rId6"/>
    <p:sldId id="383" r:id="rId7"/>
    <p:sldId id="379" r:id="rId8"/>
    <p:sldId id="380" r:id="rId9"/>
    <p:sldId id="385" r:id="rId10"/>
    <p:sldId id="400" r:id="rId11"/>
    <p:sldId id="386" r:id="rId12"/>
    <p:sldId id="387" r:id="rId13"/>
    <p:sldId id="407" r:id="rId14"/>
    <p:sldId id="389" r:id="rId15"/>
    <p:sldId id="390" r:id="rId16"/>
    <p:sldId id="391" r:id="rId17"/>
    <p:sldId id="392" r:id="rId18"/>
    <p:sldId id="393" r:id="rId19"/>
    <p:sldId id="397" r:id="rId20"/>
    <p:sldId id="398" r:id="rId21"/>
    <p:sldId id="399" r:id="rId22"/>
    <p:sldId id="394" r:id="rId23"/>
    <p:sldId id="395" r:id="rId24"/>
    <p:sldId id="396" r:id="rId25"/>
    <p:sldId id="403" r:id="rId26"/>
    <p:sldId id="401" r:id="rId27"/>
    <p:sldId id="402" r:id="rId28"/>
    <p:sldId id="406" r:id="rId29"/>
    <p:sldId id="404" r:id="rId30"/>
  </p:sldIdLst>
  <p:sldSz cx="9144000" cy="6858000" type="screen4x3"/>
  <p:notesSz cx="7102475" cy="102314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 autoAdjust="0"/>
    <p:restoredTop sz="86323" autoAdjust="0"/>
  </p:normalViewPr>
  <p:slideViewPr>
    <p:cSldViewPr snapToGrid="0">
      <p:cViewPr varScale="1">
        <p:scale>
          <a:sx n="74" d="100"/>
          <a:sy n="74" d="100"/>
        </p:scale>
        <p:origin x="-102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1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804BE4A4-87A4-4347-A446-97683B0C935A}" type="datetimeFigureOut">
              <a:rPr lang="en-US" smtClean="0"/>
              <a:pPr/>
              <a:t>9/14/2012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1809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2" y="971809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3384EE04-D396-4E03-9173-50057D0A7847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955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DCE80E5-0314-4653-8FE6-F7FEACA86729}" type="datetimeFigureOut">
              <a:rPr lang="en-US" smtClean="0"/>
              <a:pPr/>
              <a:t>9/14/2012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6763"/>
            <a:ext cx="5114925" cy="383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859933"/>
            <a:ext cx="5681980" cy="4604147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1809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971809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D4D4287C-FCF1-4CAD-A3D0-9BEE156006A8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792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5929E-EC51-4C73-8692-7648D632BFE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E2E3F-DB22-4C93-974E-4C799D751AD6}" type="datetime1">
              <a:rPr lang="en-US" smtClean="0"/>
              <a:t>9/14/2012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A91BA-874C-4350-A91A-485E2D85A079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E3374-634E-480B-BEA8-06C8616F5005}" type="datetime1">
              <a:rPr lang="en-US" smtClean="0"/>
              <a:t>9/14/2012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A91BA-874C-4350-A91A-485E2D85A0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2839-2BFC-4525-9111-2A6FF302148A}" type="datetime1">
              <a:rPr lang="en-US" smtClean="0"/>
              <a:t>9/14/2012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A91BA-874C-4350-A91A-485E2D85A0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2EB2A-D0F7-45EA-84B1-B085840618E4}" type="datetime1">
              <a:rPr lang="en-US" smtClean="0"/>
              <a:t>9/14/2012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A91BA-874C-4350-A91A-485E2D85A0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2F3E-760C-4534-9CB6-1629AEDB86D4}" type="datetime1">
              <a:rPr lang="en-US" smtClean="0"/>
              <a:t>9/14/2012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A91BA-874C-4350-A91A-485E2D85A0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B72BD-9E25-4F27-B791-292E274063AC}" type="datetime1">
              <a:rPr lang="en-US" smtClean="0"/>
              <a:t>9/14/2012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A91BA-874C-4350-A91A-485E2D85A0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0405-E15A-46F5-9591-CFC1DB4F7367}" type="datetime1">
              <a:rPr lang="en-US" smtClean="0"/>
              <a:t>9/14/2012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A91BA-874C-4350-A91A-485E2D85A0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A28C-DEFC-4F99-81E6-CFC9645C0A23}" type="datetime1">
              <a:rPr lang="en-US" smtClean="0"/>
              <a:t>9/14/2012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A91BA-874C-4350-A91A-485E2D85A0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EFAB1-01D6-4C97-96C2-0D031A4D343F}" type="datetime1">
              <a:rPr lang="en-US" smtClean="0"/>
              <a:t>9/14/2012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A91BA-874C-4350-A91A-485E2D85A0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2967A-712E-4D35-AE57-E236868C6223}" type="datetime1">
              <a:rPr lang="en-US" smtClean="0"/>
              <a:t>9/14/2012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A91BA-874C-4350-A91A-485E2D85A079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0CD11296-CB6C-408C-B1A4-7CD803EC62CE}" type="datetime1">
              <a:rPr lang="en-US" smtClean="0"/>
              <a:t>9/14/2012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r>
              <a:rPr lang="en-US" smtClean="0"/>
              <a:t>Holographic Cotton Tensor. SdH, UvA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AFBA91BA-874C-4350-A91A-485E2D85A0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3BE1E02-87A9-4EB8-9E19-0437AD57194F}" type="datetime1">
              <a:rPr lang="en-US" smtClean="0"/>
              <a:t>9/14/2012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r>
              <a:rPr lang="en-US" smtClean="0"/>
              <a:t>Holographic Cotton Tensor. SdH, UvA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FBA91BA-874C-4350-A91A-485E2D85A0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gif"/><Relationship Id="rId7" Type="http://schemas.openxmlformats.org/officeDocument/2006/relationships/image" Target="../media/image2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.gif"/><Relationship Id="rId7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131.png"/><Relationship Id="rId7" Type="http://schemas.openxmlformats.org/officeDocument/2006/relationships/image" Target="../media/image50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5" Type="http://schemas.openxmlformats.org/officeDocument/2006/relationships/image" Target="../media/image130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gif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1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546" y="2133600"/>
            <a:ext cx="7197943" cy="2999004"/>
          </a:xfrm>
        </p:spPr>
        <p:txBody>
          <a:bodyPr>
            <a:normAutofit fontScale="90000"/>
          </a:bodyPr>
          <a:lstStyle/>
          <a:p>
            <a:r>
              <a:rPr lang="nl-NL" sz="5000" dirty="0" err="1" smtClean="0"/>
              <a:t>Holographic</a:t>
            </a:r>
            <a:r>
              <a:rPr lang="nl-NL" sz="5000" dirty="0" smtClean="0"/>
              <a:t> Renormalization </a:t>
            </a:r>
            <a:r>
              <a:rPr lang="nl-NL" sz="5000" dirty="0" err="1" smtClean="0"/>
              <a:t>and</a:t>
            </a:r>
            <a:r>
              <a:rPr lang="nl-NL" sz="5000" dirty="0" smtClean="0"/>
              <a:t> the </a:t>
            </a:r>
            <a:r>
              <a:rPr lang="nl-NL" sz="5000" dirty="0" err="1" smtClean="0"/>
              <a:t>Holographic</a:t>
            </a:r>
            <a:r>
              <a:rPr lang="nl-NL" sz="5000" dirty="0" smtClean="0"/>
              <a:t> </a:t>
            </a:r>
            <a:r>
              <a:rPr lang="nl-NL" sz="5000" dirty="0" err="1" smtClean="0"/>
              <a:t>Cotton</a:t>
            </a:r>
            <a:r>
              <a:rPr lang="nl-NL" sz="5000" dirty="0" smtClean="0"/>
              <a:t> Tensor</a:t>
            </a:r>
            <a:endParaRPr lang="nl-NL" sz="33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57" y="4286256"/>
            <a:ext cx="8683811" cy="1906726"/>
          </a:xfrm>
        </p:spPr>
        <p:txBody>
          <a:bodyPr/>
          <a:lstStyle/>
          <a:p>
            <a:pPr algn="l"/>
            <a:r>
              <a:rPr lang="nl-NL" i="1" dirty="0" smtClean="0"/>
              <a:t>Recent Advances in </a:t>
            </a:r>
            <a:r>
              <a:rPr lang="nl-NL" i="1" dirty="0" err="1" smtClean="0"/>
              <a:t>Topological</a:t>
            </a:r>
            <a:r>
              <a:rPr lang="nl-NL" i="1" dirty="0" smtClean="0"/>
              <a:t> Quantum Field </a:t>
            </a:r>
            <a:r>
              <a:rPr lang="nl-NL" i="1" dirty="0" err="1" smtClean="0"/>
              <a:t>Theory</a:t>
            </a:r>
            <a:endParaRPr lang="nl-NL" i="1" dirty="0" smtClean="0"/>
          </a:p>
          <a:p>
            <a:pPr algn="l"/>
            <a:r>
              <a:rPr lang="nl-NL" dirty="0" smtClean="0"/>
              <a:t>University of Lisbon, September 14, 2012</a:t>
            </a:r>
          </a:p>
          <a:p>
            <a:r>
              <a:rPr lang="nl-NL" dirty="0"/>
              <a:t>Sebastian de </a:t>
            </a:r>
            <a:r>
              <a:rPr lang="nl-NL" dirty="0" smtClean="0"/>
              <a:t>Haro </a:t>
            </a:r>
            <a:r>
              <a:rPr lang="nl-NL" sz="1800" dirty="0" smtClean="0"/>
              <a:t>(ITFA </a:t>
            </a:r>
            <a:r>
              <a:rPr lang="nl-NL" sz="1800" dirty="0" err="1" smtClean="0"/>
              <a:t>and</a:t>
            </a:r>
            <a:r>
              <a:rPr lang="nl-NL" sz="1800" dirty="0" smtClean="0"/>
              <a:t> AUC, University of Amsterdam)</a:t>
            </a:r>
            <a:endParaRPr lang="nl-NL" sz="1800" dirty="0"/>
          </a:p>
        </p:txBody>
      </p:sp>
      <p:pic>
        <p:nvPicPr>
          <p:cNvPr id="1028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952" y="283336"/>
            <a:ext cx="2653048" cy="265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Holographic</a:t>
            </a:r>
            <a:r>
              <a:rPr lang="nl-NL" dirty="0" smtClean="0"/>
              <a:t> Renormalization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10000"/>
              </a:bodyPr>
              <a:lstStyle/>
              <a:p>
                <a:r>
                  <a:rPr lang="nl-NL" dirty="0" smtClean="0"/>
                  <a:t>Bulk </a:t>
                </a:r>
                <a:r>
                  <a:rPr lang="nl-NL" dirty="0" err="1" smtClean="0"/>
                  <a:t>metric</a:t>
                </a:r>
                <a:r>
                  <a:rPr lang="nl-NL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nl-NL" b="0" i="1" smtClean="0">
                            <a:latin typeface="Cambria Math"/>
                          </a:rPr>
                          <m:t>𝜇𝜈</m:t>
                        </m:r>
                      </m:sub>
                    </m:sSub>
                  </m:oMath>
                </a14:m>
                <a:r>
                  <a:rPr lang="nl-NL" dirty="0" smtClean="0"/>
                  <a:t> </a:t>
                </a:r>
                <a14:m>
                  <m:oMath xmlns:m="http://schemas.openxmlformats.org/officeDocument/2006/math">
                    <m:r>
                      <a:rPr lang="nl-NL" b="0" i="0" smtClean="0">
                        <a:latin typeface="Cambria Math"/>
                      </a:rPr>
                      <m:t>(</m:t>
                    </m:r>
                    <m:r>
                      <a:rPr lang="nl-NL" b="0" i="1" smtClean="0">
                        <a:latin typeface="Cambria Math"/>
                      </a:rPr>
                      <m:t>𝑑</m:t>
                    </m:r>
                    <m:r>
                      <a:rPr lang="nl-NL" b="0" i="1" smtClean="0">
                        <a:latin typeface="Cambria Math"/>
                      </a:rPr>
                      <m:t>=3)</m:t>
                    </m:r>
                  </m:oMath>
                </a14:m>
                <a:r>
                  <a:rPr lang="nl-NL" dirty="0" smtClean="0"/>
                  <a:t>: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nl-NL" dirty="0">
                          <a:latin typeface="Cambria Math"/>
                        </a:rPr>
                        <m:t>d</m:t>
                      </m:r>
                      <m:sSup>
                        <m:sSupPr>
                          <m:ctrlPr>
                            <a:rPr lang="nl-NL" i="1" dirty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i="1" dirty="0">
                              <a:latin typeface="Cambria Math"/>
                            </a:rPr>
                            <m:t>𝑠</m:t>
                          </m:r>
                        </m:e>
                        <m:sup>
                          <m:r>
                            <a:rPr lang="nl-NL" i="1" dirty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nl-NL" i="1" dirty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nl-NL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 dirty="0"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a:rPr lang="nl-NL" i="1" dirty="0">
                              <a:latin typeface="Cambria Math"/>
                            </a:rPr>
                            <m:t>𝜇𝜈</m:t>
                          </m:r>
                        </m:sub>
                      </m:sSub>
                      <m:d>
                        <m:dPr>
                          <m:ctrlPr>
                            <a:rPr lang="nl-NL" i="1" dirty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i="1" dirty="0">
                              <a:latin typeface="Cambria Math"/>
                            </a:rPr>
                            <m:t>𝑟</m:t>
                          </m:r>
                          <m:r>
                            <a:rPr lang="nl-NL" i="1" dirty="0">
                              <a:latin typeface="Cambria Math"/>
                            </a:rPr>
                            <m:t>,</m:t>
                          </m:r>
                          <m:r>
                            <a:rPr lang="nl-NL" i="1" dirty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dirty="0"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nl-NL" dirty="0">
                          <a:latin typeface="Cambria Math"/>
                        </a:rPr>
                        <m:t>d</m:t>
                      </m:r>
                      <m:sSup>
                        <m:sSupPr>
                          <m:ctrlPr>
                            <a:rPr lang="nl-NL" i="1" dirty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i="1" dirty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nl-NL" i="1" dirty="0">
                              <a:latin typeface="Cambria Math"/>
                            </a:rPr>
                            <m:t>𝜇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nl-NL" dirty="0">
                          <a:latin typeface="Cambria Math"/>
                        </a:rPr>
                        <m:t>d</m:t>
                      </m:r>
                      <m:sSup>
                        <m:sSupPr>
                          <m:ctrlPr>
                            <a:rPr lang="nl-NL" i="1" dirty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i="1" dirty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nl-NL" i="1" dirty="0">
                              <a:latin typeface="Cambria Math"/>
                            </a:rPr>
                            <m:t>𝜈</m:t>
                          </m:r>
                        </m:sup>
                      </m:sSup>
                      <m:r>
                        <a:rPr lang="nl-NL" i="1" dirty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nl-NL" i="1" dirty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ℓ</m:t>
                              </m:r>
                            </m:e>
                            <m:sup>
                              <m:r>
                                <a:rPr lang="nl-NL" i="1" dirty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nl-NL" i="1" dirty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d>
                        <m:dPr>
                          <m:ctrlPr>
                            <a:rPr lang="nl-NL" i="1" dirty="0">
                              <a:latin typeface="Cambria Math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nl-NL" dirty="0">
                              <a:latin typeface="Cambria Math"/>
                            </a:rPr>
                            <m:t>d</m:t>
                          </m:r>
                          <m:sSup>
                            <m:sSup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nl-NL" i="1" dirty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nl-NL" i="1" dirty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nl-NL" i="1" dirty="0">
                                  <a:latin typeface="Cambria Math"/>
                                </a:rPr>
                                <m:t>𝑖𝑗</m:t>
                              </m:r>
                            </m:sub>
                          </m:sSub>
                          <m:d>
                            <m:d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𝑟</m:t>
                              </m:r>
                              <m:r>
                                <a:rPr lang="nl-NL" i="1" dirty="0">
                                  <a:latin typeface="Cambria Math"/>
                                </a:rPr>
                                <m:t>,</m:t>
                              </m:r>
                              <m:r>
                                <a:rPr lang="nl-NL" i="1" dirty="0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nl-NL" dirty="0">
                              <a:latin typeface="Cambria Math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nl-NL" dirty="0">
                              <a:latin typeface="Cambria Math"/>
                            </a:rPr>
                            <m:t>d</m:t>
                          </m:r>
                          <m:sSup>
                            <m:sSup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nl-NL" i="1" dirty="0">
                                  <a:latin typeface="Cambria Math"/>
                                </a:rPr>
                                <m:t>𝑖</m:t>
                              </m:r>
                            </m:sup>
                          </m:sSup>
                          <m:r>
                            <a:rPr lang="nl-NL" i="1" dirty="0">
                              <a:latin typeface="Cambria Math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nl-NL" dirty="0">
                              <a:latin typeface="Cambria Math"/>
                            </a:rPr>
                            <m:t>d</m:t>
                          </m:r>
                          <m:sSup>
                            <m:sSup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nl-NL" i="1" dirty="0">
                                  <a:latin typeface="Cambria Math"/>
                                </a:rPr>
                                <m:t>𝑗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nl-NL" dirty="0" smtClean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 dirty="0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nl-NL" i="1" dirty="0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ctrlPr>
                            <a:rPr lang="nl-NL" i="1" dirty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i="1" dirty="0">
                              <a:latin typeface="Cambria Math"/>
                            </a:rPr>
                            <m:t>𝑟</m:t>
                          </m:r>
                          <m:r>
                            <a:rPr lang="nl-NL" i="1" dirty="0">
                              <a:latin typeface="Cambria Math"/>
                            </a:rPr>
                            <m:t>,</m:t>
                          </m:r>
                          <m:r>
                            <a:rPr lang="nl-NL" i="1" dirty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i="1" dirty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nl-NL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 dirty="0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  <m:r>
                            <a:rPr lang="nl-NL" i="1" dirty="0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ctrlPr>
                            <a:rPr lang="nl-NL" i="1" dirty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i="1" dirty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i="1" dirty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nl-NL" i="1" dirty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i="1" dirty="0">
                              <a:latin typeface="Cambria Math"/>
                            </a:rPr>
                            <m:t>𝑟</m:t>
                          </m:r>
                        </m:e>
                        <m:sup>
                          <m:r>
                            <a:rPr lang="nl-NL" i="1" dirty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nl-NL" i="1" dirty="0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nl-NL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 dirty="0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  <m:r>
                            <a:rPr lang="nl-NL" i="1" dirty="0">
                              <a:latin typeface="Cambria Math"/>
                            </a:rPr>
                            <m:t>𝑖𝑗</m:t>
                          </m:r>
                          <m:r>
                            <a:rPr lang="nl-NL" i="1" dirty="0">
                              <a:latin typeface="Cambria Math"/>
                            </a:rPr>
                            <m:t> </m:t>
                          </m:r>
                        </m:sub>
                      </m:sSub>
                      <m:d>
                        <m:dPr>
                          <m:ctrlPr>
                            <a:rPr lang="nl-NL" i="1" dirty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i="1" dirty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i="1" dirty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nl-NL" i="1" dirty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i="1" dirty="0">
                              <a:latin typeface="Cambria Math"/>
                            </a:rPr>
                            <m:t>𝑟</m:t>
                          </m:r>
                        </m:e>
                        <m:sup>
                          <m:r>
                            <a:rPr lang="nl-NL" i="1" dirty="0">
                              <a:latin typeface="Cambria Math"/>
                            </a:rPr>
                            <m:t>3</m:t>
                          </m:r>
                        </m:sup>
                      </m:sSup>
                      <m:sSub>
                        <m:sSubPr>
                          <m:ctrlPr>
                            <a:rPr lang="nl-NL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 dirty="0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  <m:r>
                            <a:rPr lang="nl-NL" i="1" dirty="0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ctrlPr>
                            <a:rPr lang="nl-NL" i="1" dirty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i="1" dirty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i="1" dirty="0">
                          <a:latin typeface="Cambria Math"/>
                        </a:rPr>
                        <m:t>+… </m:t>
                      </m:r>
                    </m:oMath>
                  </m:oMathPara>
                </a14:m>
                <a:endParaRPr lang="nl-NL" dirty="0" smtClean="0"/>
              </a:p>
              <a:p>
                <a:r>
                  <a:rPr lang="nl-NL" dirty="0" err="1" smtClean="0"/>
                  <a:t>Solve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Einstein’s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equations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perturbatively</a:t>
                </a:r>
                <a:r>
                  <a:rPr lang="nl-NL" dirty="0"/>
                  <a:t> </a:t>
                </a:r>
                <a:r>
                  <a:rPr lang="nl-NL" dirty="0" smtClean="0"/>
                  <a:t>in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𝑟</m:t>
                    </m:r>
                  </m:oMath>
                </a14:m>
                <a:r>
                  <a:rPr lang="en-US" dirty="0" smtClean="0"/>
                  <a:t> for given boundary values of metric:</a:t>
                </a:r>
              </a:p>
              <a:p>
                <a:pPr marL="768096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b="0" i="1" smtClean="0">
                          <a:latin typeface="Cambria Math"/>
                        </a:rPr>
                        <m:t>𝜌</m:t>
                      </m:r>
                      <m:d>
                        <m:dPr>
                          <m:begChr m:val="["/>
                          <m:endChr m:val="]"/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b="0" i="1" smtClean="0">
                              <a:latin typeface="Cambria Math"/>
                            </a:rPr>
                            <m:t>2</m:t>
                          </m:r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′′</m:t>
                              </m:r>
                            </m:sup>
                          </m:sSup>
                          <m:r>
                            <a:rPr lang="nl-NL" b="0" i="1" smtClean="0">
                              <a:latin typeface="Cambria Math"/>
                            </a:rPr>
                            <m:t>−2</m:t>
                          </m:r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−1</m:t>
                              </m:r>
                            </m:sup>
                          </m:sSup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r>
                            <a:rPr lang="nl-NL" b="0" i="1" smtClean="0">
                              <a:latin typeface="Cambria Math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nl-NL" b="0" i="0" smtClean="0">
                              <a:latin typeface="Cambria Math"/>
                            </a:rPr>
                            <m:t>Tr</m:t>
                          </m:r>
                          <m:d>
                            <m:d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𝑔</m:t>
                                  </m:r>
                                </m:e>
                                <m:sup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−1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𝑔</m:t>
                                  </m:r>
                                </m:e>
                                <m:sup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</m:d>
                          <m:r>
                            <a:rPr lang="nl-NL" b="0" i="1" smtClean="0">
                              <a:latin typeface="Cambria Math"/>
                            </a:rPr>
                            <m:t> </m:t>
                          </m:r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</m:e>
                      </m:d>
                      <m:r>
                        <a:rPr lang="nl-NL" b="0" i="1" smtClean="0">
                          <a:latin typeface="Cambria Math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nl-NL" b="0" i="0" smtClean="0">
                          <a:latin typeface="Cambria Math"/>
                        </a:rPr>
                        <m:t>Ric</m:t>
                      </m:r>
                      <m:d>
                        <m:dPr>
                          <m:begChr m:val="["/>
                          <m:endChr m:val="]"/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b="0" i="1" smtClean="0">
                              <a:latin typeface="Cambria Math"/>
                            </a:rPr>
                            <m:t>𝑔</m:t>
                          </m:r>
                        </m:e>
                      </m:d>
                      <m:r>
                        <a:rPr lang="nl-NL" b="0" i="1" smtClean="0"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b="0" i="1" smtClean="0">
                              <a:latin typeface="Cambria Math"/>
                            </a:rPr>
                            <m:t>𝑔</m:t>
                          </m:r>
                        </m:e>
                        <m:sup>
                          <m:r>
                            <a:rPr lang="nl-NL" b="0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nl-NL" b="0" i="1" smtClean="0">
                          <a:latin typeface="Cambria Math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nl-NL" b="0" i="0" smtClean="0">
                          <a:latin typeface="Cambria Math"/>
                        </a:rPr>
                        <m:t>Tr</m:t>
                      </m:r>
                      <m:d>
                        <m:d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−1</m:t>
                              </m:r>
                            </m:sup>
                          </m:sSup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</m:e>
                      </m:d>
                      <m:r>
                        <a:rPr lang="nl-NL" b="0" i="1" smtClean="0">
                          <a:latin typeface="Cambria Math"/>
                        </a:rPr>
                        <m:t> </m:t>
                      </m:r>
                      <m:r>
                        <a:rPr lang="nl-NL" b="0" i="1" smtClean="0">
                          <a:latin typeface="Cambria Math"/>
                        </a:rPr>
                        <m:t>𝑔</m:t>
                      </m:r>
                      <m:r>
                        <a:rPr lang="nl-NL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nl-NL" b="0" dirty="0" smtClean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b="0" i="0" smtClean="0">
                              <a:latin typeface="Cambria Math"/>
                            </a:rPr>
                            <m:t>𝛻</m:t>
                          </m:r>
                        </m:e>
                        <m:sup>
                          <m:r>
                            <a:rPr lang="nl-NL" b="0" i="1" smtClean="0">
                              <a:latin typeface="Cambria Math"/>
                            </a:rPr>
                            <m:t>𝑗</m:t>
                          </m:r>
                        </m:sup>
                      </m:sSup>
                      <m:sSubSup>
                        <m:sSub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nl-NL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𝑖𝑗</m:t>
                          </m:r>
                        </m:sub>
                        <m:sup>
                          <m:r>
                            <a:rPr lang="nl-NL" b="0" i="1" smtClean="0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nl-NL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0" smtClean="0">
                              <a:latin typeface="Cambria Math"/>
                            </a:rPr>
                            <m:t>𝛻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nl-NL" b="0" i="0" smtClean="0">
                          <a:latin typeface="Cambria Math"/>
                        </a:rPr>
                        <m:t>Tr</m:t>
                      </m:r>
                      <m:d>
                        <m:d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−1</m:t>
                              </m:r>
                            </m:sup>
                          </m:sSup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nl-NL" b="0" dirty="0" smtClean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nl-NL" b="0" i="0" smtClean="0">
                          <a:latin typeface="Cambria Math"/>
                        </a:rPr>
                        <m:t>Tr</m:t>
                      </m:r>
                      <m:d>
                        <m:d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−1</m:t>
                              </m:r>
                            </m:sup>
                          </m:sSup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′′</m:t>
                              </m:r>
                            </m:sup>
                          </m:sSup>
                        </m:e>
                      </m:d>
                      <m:r>
                        <a:rPr lang="nl-NL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nl-NL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m:rPr>
                          <m:sty m:val="p"/>
                        </m:rPr>
                        <a:rPr lang="nl-NL" b="0" i="0" smtClean="0">
                          <a:latin typeface="Cambria Math"/>
                        </a:rPr>
                        <m:t>Tr</m:t>
                      </m:r>
                      <m:sSup>
                        <m:s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𝑔</m:t>
                                  </m:r>
                                </m:e>
                                <m:sup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−1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𝑔</m:t>
                                  </m:r>
                                </m:e>
                                <m:sup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nl-NL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659" r="-1704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/>
              <p:cNvSpPr txBox="1"/>
              <p:nvPr/>
            </p:nvSpPr>
            <p:spPr>
              <a:xfrm>
                <a:off x="7688687" y="1596981"/>
                <a:ext cx="128682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b="0" i="1" smtClean="0">
                          <a:latin typeface="Cambria Math"/>
                        </a:rPr>
                        <m:t>𝜇</m:t>
                      </m:r>
                      <m:r>
                        <a:rPr lang="nl-NL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b="0" i="1" smtClean="0">
                              <a:latin typeface="Cambria Math"/>
                            </a:rPr>
                            <m:t>𝑟</m:t>
                          </m:r>
                          <m:r>
                            <a:rPr lang="nl-NL" b="0" i="1" smtClean="0">
                              <a:latin typeface="Cambria Math"/>
                            </a:rPr>
                            <m:t>,</m:t>
                          </m:r>
                          <m:r>
                            <a:rPr lang="nl-NL" b="0" i="1" smtClean="0">
                              <a:latin typeface="Cambria Math"/>
                            </a:rPr>
                            <m:t>𝑖</m:t>
                          </m:r>
                        </m:e>
                      </m:d>
                    </m:oMath>
                  </m:oMathPara>
                </a14:m>
                <a:endParaRPr lang="nl-NL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b="0" i="1" smtClean="0">
                          <a:latin typeface="Cambria Math"/>
                        </a:rPr>
                        <m:t>𝑖</m:t>
                      </m:r>
                      <m:r>
                        <a:rPr lang="nl-NL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b="0" i="1" smtClean="0">
                              <a:latin typeface="Cambria Math"/>
                            </a:rPr>
                            <m:t>1,2,3</m:t>
                          </m:r>
                        </m:e>
                      </m:d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9" name="Tekstvak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8687" y="1596981"/>
                <a:ext cx="1286827" cy="64633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kstvak 11"/>
              <p:cNvSpPr txBox="1"/>
              <p:nvPr/>
            </p:nvSpPr>
            <p:spPr>
              <a:xfrm>
                <a:off x="7885695" y="5443608"/>
                <a:ext cx="89280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b="0" i="1" smtClean="0">
                          <a:latin typeface="Cambria Math"/>
                        </a:rPr>
                        <m:t>𝜌</m:t>
                      </m:r>
                      <m:r>
                        <a:rPr lang="nl-NL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b="0" i="1" smtClean="0">
                              <a:latin typeface="Cambria Math"/>
                            </a:rPr>
                            <m:t>𝑟</m:t>
                          </m:r>
                        </m:e>
                        <m:sup>
                          <m:r>
                            <a:rPr lang="nl-NL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12" name="Tekstvak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5695" y="5443608"/>
                <a:ext cx="892809" cy="369332"/>
              </a:xfrm>
              <a:prstGeom prst="rect">
                <a:avLst/>
              </a:prstGeom>
              <a:blipFill rotWithShape="1">
                <a:blip r:embed="rId8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kstvak 12"/>
              <p:cNvSpPr txBox="1"/>
              <p:nvPr/>
            </p:nvSpPr>
            <p:spPr>
              <a:xfrm>
                <a:off x="6200804" y="-5454"/>
                <a:ext cx="1809854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</a:rPr>
                            <m:t>𝜇𝜈</m:t>
                          </m:r>
                        </m:sub>
                      </m:sSub>
                      <m:r>
                        <a:rPr lang="nl-NL" b="0" i="1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</a:rPr>
                            <m:t>3</m:t>
                          </m:r>
                        </m:num>
                        <m:den>
                          <m:sSup>
                            <m:sSupPr>
                              <m:ctrlPr>
                                <a:rPr lang="nl-NL" b="0" i="1" smtClean="0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</a:rPr>
                                <m:t>ℓ</m:t>
                              </m:r>
                            </m:e>
                            <m:sup>
                              <m:r>
                                <a:rPr lang="nl-NL" b="0" i="1" smtClean="0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nl-NL" b="0" i="1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</a:rPr>
                            <m:t>𝜇𝜈</m:t>
                          </m:r>
                        </m:sub>
                      </m:sSub>
                      <m:r>
                        <a:rPr lang="nl-NL" b="0" i="1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nl-NL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3" name="Tekstvak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0804" y="-5454"/>
                <a:ext cx="1809854" cy="61273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565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Holographic</a:t>
            </a:r>
            <a:r>
              <a:rPr lang="nl-NL" dirty="0" smtClean="0"/>
              <a:t> Renormalization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nl-NL" dirty="0" smtClean="0"/>
                  <a:t>Solve </a:t>
                </a:r>
                <a:r>
                  <a:rPr lang="nl-NL" dirty="0" err="1" smtClean="0"/>
                  <a:t>Einstein’s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equations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perturbatively</a:t>
                </a:r>
                <a:r>
                  <a:rPr lang="nl-NL" dirty="0"/>
                  <a:t> </a:t>
                </a:r>
                <a:r>
                  <a:rPr lang="nl-NL" dirty="0" smtClean="0"/>
                  <a:t>in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𝜌</m:t>
                    </m:r>
                  </m:oMath>
                </a14:m>
                <a:r>
                  <a:rPr lang="en-US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d>
                          <m:d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nl-NL" b="0" i="1" smtClean="0">
                                <a:latin typeface="Cambria Math"/>
                              </a:rPr>
                              <m:t>0</m:t>
                            </m:r>
                          </m:e>
                        </m:d>
                      </m:sub>
                    </m:sSub>
                    <m:r>
                      <a:rPr lang="nl-NL" b="0" i="1" smtClean="0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d>
                          <m:d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nl-NL" b="0" i="1" smtClean="0">
                                <a:latin typeface="Cambria Math"/>
                              </a:rPr>
                              <m:t>3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dirty="0" smtClean="0"/>
                  <a:t> undetermined (= </a:t>
                </a:r>
                <a:r>
                  <a:rPr lang="en-US" dirty="0" err="1" smtClean="0"/>
                  <a:t>b.c.</a:t>
                </a:r>
                <a:r>
                  <a:rPr lang="en-US" dirty="0" smtClean="0"/>
                  <a:t>)</a:t>
                </a:r>
              </a:p>
              <a:p>
                <a:pPr lvl="1"/>
                <a:r>
                  <a:rPr lang="en-US" dirty="0" smtClean="0"/>
                  <a:t>Higher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d>
                          <m:d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nl-NL" b="0" i="1" smtClean="0">
                                <a:latin typeface="Cambria Math"/>
                              </a:rPr>
                              <m:t>𝑛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dirty="0" smtClean="0"/>
                  <a:t>’s:</a:t>
                </a:r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527" r="-1333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/>
              <p:cNvSpPr txBox="1"/>
              <p:nvPr/>
            </p:nvSpPr>
            <p:spPr>
              <a:xfrm>
                <a:off x="3606084" y="3073664"/>
                <a:ext cx="2909130" cy="4788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𝑛</m:t>
                              </m:r>
                            </m:e>
                          </m:d>
                        </m:sub>
                      </m:sSub>
                      <m:r>
                        <a:rPr lang="nl-NL" sz="22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𝑛</m:t>
                              </m:r>
                            </m:e>
                          </m:d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sz="22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2200" b="0" i="1" smtClean="0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  <m:r>
                            <a:rPr lang="nl-NL" sz="2200" b="0" i="1" smtClean="0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sz="22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2200" b="0" i="1" smtClean="0">
                                      <a:latin typeface="Cambria Math"/>
                                    </a:rPr>
                                    <m:t>3</m:t>
                                  </m:r>
                                </m:e>
                              </m:d>
                            </m:sub>
                          </m:sSub>
                        </m:e>
                      </m:d>
                      <m:r>
                        <a:rPr lang="nl-NL" sz="2200" b="0" i="1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nl-NL" sz="2200" dirty="0"/>
              </a:p>
            </p:txBody>
          </p:sp>
        </mc:Choice>
        <mc:Fallback xmlns="">
          <p:sp>
            <p:nvSpPr>
              <p:cNvPr id="10" name="Tekstvak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6084" y="3073664"/>
                <a:ext cx="2909130" cy="478849"/>
              </a:xfrm>
              <a:prstGeom prst="rect">
                <a:avLst/>
              </a:prstGeom>
              <a:blipFill rotWithShape="1">
                <a:blip r:embed="rId4"/>
                <a:stretch>
                  <a:fillRect b="-253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kstvak 10"/>
              <p:cNvSpPr txBox="1"/>
              <p:nvPr/>
            </p:nvSpPr>
            <p:spPr>
              <a:xfrm>
                <a:off x="2393230" y="3783918"/>
                <a:ext cx="4948470" cy="10883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  <m:r>
                            <a:rPr lang="nl-NL" sz="2200" b="0" i="1" smtClean="0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sz="2200" b="0" i="1" smtClean="0">
                          <a:latin typeface="Cambria Math"/>
                        </a:rPr>
                        <m:t>=−</m:t>
                      </m:r>
                      <m:sSub>
                        <m:sSub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nl-NL" sz="2200" b="0" i="1" smtClean="0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sz="22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2200" b="0" i="1" smtClean="0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</m:e>
                      </m:d>
                      <m:r>
                        <a:rPr lang="nl-NL" sz="22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sz="22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nl-NL" sz="2200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  <m:sSub>
                        <m:sSub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  <m:r>
                            <a:rPr lang="nl-NL" sz="2200" b="0" i="1" smtClean="0">
                              <a:latin typeface="Cambria Math"/>
                            </a:rPr>
                            <m:t>𝑖𝑗</m:t>
                          </m:r>
                        </m:sub>
                      </m:sSub>
                      <m:r>
                        <a:rPr lang="nl-NL" sz="2200" b="0" i="1" smtClean="0">
                          <a:latin typeface="Cambria Math"/>
                        </a:rPr>
                        <m:t>𝑅</m:t>
                      </m:r>
                      <m:d>
                        <m:dPr>
                          <m:begChr m:val="["/>
                          <m:endChr m:val="]"/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sz="22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2200" b="0" i="1" smtClean="0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</m:e>
                      </m:d>
                    </m:oMath>
                  </m:oMathPara>
                </a14:m>
                <a:endParaRPr lang="nl-NL" sz="22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4</m:t>
                              </m:r>
                            </m:e>
                          </m:d>
                          <m:r>
                            <a:rPr lang="nl-NL" sz="2200" b="0" i="1" smtClean="0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sz="2200" b="0" i="1" smtClean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nl-NL" sz="2200" b="0" i="0" smtClean="0">
                          <a:latin typeface="Cambria Math"/>
                        </a:rPr>
                        <m:t>quartic</m:t>
                      </m:r>
                      <m:r>
                        <a:rPr lang="nl-NL" sz="2200" b="0" i="0" smtClean="0"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nl-NL" sz="2200" b="0" i="0" smtClean="0">
                          <a:latin typeface="Cambria Math"/>
                        </a:rPr>
                        <m:t>in</m:t>
                      </m:r>
                      <m:r>
                        <a:rPr lang="nl-NL" sz="2200" b="0" i="0" smtClean="0"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nl-NL" sz="2200" b="0" i="0" smtClean="0">
                          <a:latin typeface="Cambria Math"/>
                        </a:rPr>
                        <m:t>derivatives</m:t>
                      </m:r>
                    </m:oMath>
                  </m:oMathPara>
                </a14:m>
                <a:endParaRPr lang="nl-NL" sz="2200" dirty="0"/>
              </a:p>
            </p:txBody>
          </p:sp>
        </mc:Choice>
        <mc:Fallback xmlns="">
          <p:sp>
            <p:nvSpPr>
              <p:cNvPr id="11" name="Tekstvak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3230" y="3783918"/>
                <a:ext cx="4948470" cy="1088375"/>
              </a:xfrm>
              <a:prstGeom prst="rect">
                <a:avLst/>
              </a:prstGeom>
              <a:blipFill rotWithShape="1">
                <a:blip r:embed="rId5"/>
                <a:stretch>
                  <a:fillRect b="-4494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9642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Holographic</a:t>
            </a:r>
            <a:r>
              <a:rPr lang="nl-NL" dirty="0" smtClean="0"/>
              <a:t> Renormalization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nl-NL" dirty="0" smtClean="0"/>
                  <a:t>Holographic </a:t>
                </a:r>
                <a:r>
                  <a:rPr lang="nl-NL" dirty="0" err="1" smtClean="0"/>
                  <a:t>recipe</a:t>
                </a:r>
                <a:r>
                  <a:rPr lang="nl-NL" dirty="0" smtClean="0"/>
                  <a:t>:</a:t>
                </a:r>
              </a:p>
              <a:p>
                <a:pPr lvl="1"/>
                <a:r>
                  <a:rPr lang="nl-NL" dirty="0" err="1" smtClean="0"/>
                  <a:t>Regularize</a:t>
                </a:r>
                <a:r>
                  <a:rPr lang="nl-NL" dirty="0" smtClean="0"/>
                  <a:t> the bulk action at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𝑟</m:t>
                    </m:r>
                    <m:r>
                      <a:rPr lang="nl-NL" b="0" i="1" smtClean="0">
                        <a:latin typeface="Cambria Math"/>
                      </a:rPr>
                      <m:t>=</m:t>
                    </m:r>
                    <m:r>
                      <a:rPr lang="nl-NL" b="0" i="1" smtClean="0">
                        <a:latin typeface="Cambria Math"/>
                      </a:rPr>
                      <m:t>𝜖</m:t>
                    </m:r>
                  </m:oMath>
                </a14:m>
                <a:endParaRPr lang="nl-NL" dirty="0" smtClean="0"/>
              </a:p>
              <a:p>
                <a:pPr lvl="1"/>
                <a:r>
                  <a:rPr lang="nl-NL" dirty="0" err="1" smtClean="0"/>
                  <a:t>Add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counterterms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that</a:t>
                </a:r>
                <a:r>
                  <a:rPr lang="nl-NL" dirty="0" smtClean="0"/>
                  <a:t> do </a:t>
                </a:r>
                <a:r>
                  <a:rPr lang="nl-NL" dirty="0" err="1" smtClean="0"/>
                  <a:t>not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modify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eom</a:t>
                </a:r>
                <a:endParaRPr lang="nl-NL" dirty="0" smtClean="0"/>
              </a:p>
              <a:p>
                <a:pPr lvl="1"/>
                <a:r>
                  <a:rPr lang="nl-NL" dirty="0" err="1" smtClean="0"/>
                  <a:t>Send</a:t>
                </a:r>
                <a:r>
                  <a:rPr lang="nl-NL" dirty="0" smtClean="0"/>
                  <a:t>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𝜖</m:t>
                    </m:r>
                    <m:r>
                      <a:rPr lang="nl-NL" b="0" i="1" smtClean="0">
                        <a:latin typeface="Cambria Math"/>
                      </a:rPr>
                      <m:t>→0</m:t>
                    </m:r>
                  </m:oMath>
                </a14:m>
                <a:r>
                  <a:rPr lang="en-US" dirty="0" smtClean="0"/>
                  <a:t>, obtain finite result.</a:t>
                </a:r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65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/>
              <p:cNvSpPr txBox="1"/>
              <p:nvPr/>
            </p:nvSpPr>
            <p:spPr>
              <a:xfrm>
                <a:off x="4404575" y="1648493"/>
                <a:ext cx="4542205" cy="9974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2200" i="1" smtClean="0">
                              <a:latin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nl-NL" sz="2200" i="1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nl-NL" sz="22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sz="2200" i="1">
                                      <a:latin typeface="Cambria Math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nl-NL" sz="2200" i="1">
                                      <a:latin typeface="Cambria Math"/>
                                    </a:rPr>
                                    <m:t>𝑖𝑗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nl-NL" sz="22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2200" i="1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</m:e>
                        <m:sub>
                          <m:sSub>
                            <m:sSub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sz="22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2200" b="0" i="1" smtClean="0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  <m:r>
                            <a:rPr lang="nl-NL" sz="2200" b="0" i="1" smtClean="0">
                              <a:latin typeface="Cambria Math"/>
                            </a:rPr>
                            <m:t> </m:t>
                          </m:r>
                        </m:sub>
                      </m:sSub>
                      <m:r>
                        <a:rPr lang="nl-NL" sz="2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sz="22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nl-NL" sz="22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sz="2200" b="0" i="1" smtClean="0">
                                      <a:latin typeface="Cambria Math"/>
                                    </a:rPr>
                                    <m:t>𝑔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nl-NL" sz="2200" b="0" i="1" smtClean="0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nl-NL" sz="2200" b="0" i="1" smtClean="0">
                                          <a:latin typeface="Cambria Math"/>
                                        </a:rPr>
                                        <m:t>0</m:t>
                                      </m:r>
                                    </m:e>
                                  </m:d>
                                </m:sub>
                              </m:sSub>
                            </m:e>
                          </m:rad>
                        </m:den>
                      </m:f>
                      <m:f>
                        <m:f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sz="2200" b="0" i="1" smtClean="0">
                              <a:latin typeface="Cambria Math"/>
                            </a:rPr>
                            <m:t>𝛿</m:t>
                          </m:r>
                          <m:sSub>
                            <m:sSub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𝑆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nl-NL" sz="2200" b="0" i="0" smtClean="0">
                                  <a:latin typeface="Cambria Math"/>
                                </a:rPr>
                                <m:t>on</m:t>
                              </m:r>
                              <m:r>
                                <a:rPr lang="nl-NL" sz="2200" b="0" i="0" smtClean="0">
                                  <a:latin typeface="Cambria Math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nl-NL" sz="2200" b="0" i="0" smtClean="0">
                                  <a:latin typeface="Cambria Math"/>
                                </a:rPr>
                                <m:t>shell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nl-NL" sz="22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sz="2200" b="0" i="1" smtClean="0">
                                      <a:latin typeface="Cambria Math"/>
                                    </a:rPr>
                                    <m:t>𝑔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nl-NL" sz="2200" b="0" i="1" smtClean="0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nl-NL" sz="2200" b="0" i="1" smtClean="0">
                                          <a:latin typeface="Cambria Math"/>
                                        </a:rPr>
                                        <m:t>0</m:t>
                                      </m:r>
                                    </m:e>
                                  </m:d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nl-NL" sz="2200" b="0" i="1" smtClean="0">
                              <a:latin typeface="Cambria Math"/>
                            </a:rPr>
                            <m:t>𝛿</m:t>
                          </m:r>
                          <m:sSubSup>
                            <m:sSubSup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sz="22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2200" b="0" i="1" smtClean="0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  <m:sup>
                              <m:r>
                                <a:rPr lang="nl-NL" sz="2200" b="0" i="1" smtClean="0">
                                  <a:latin typeface="Cambria Math"/>
                                </a:rPr>
                                <m:t>𝑖𝑗</m:t>
                              </m:r>
                            </m:sup>
                          </m:sSubSup>
                          <m:d>
                            <m:d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nl-NL" sz="2200" dirty="0"/>
              </a:p>
            </p:txBody>
          </p:sp>
        </mc:Choice>
        <mc:Fallback xmlns="">
          <p:sp>
            <p:nvSpPr>
              <p:cNvPr id="5" name="Tekstvak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4575" y="1648493"/>
                <a:ext cx="4542205" cy="99745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/>
              <p:cNvSpPr txBox="1"/>
              <p:nvPr/>
            </p:nvSpPr>
            <p:spPr>
              <a:xfrm>
                <a:off x="746976" y="4056846"/>
                <a:ext cx="304070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400" b="0" i="1" smtClean="0">
                          <a:latin typeface="Cambria Math"/>
                        </a:rPr>
                        <m:t>𝑆</m:t>
                      </m:r>
                      <m:r>
                        <a:rPr lang="nl-NL" sz="24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nl-NL" sz="2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400" b="0" i="1" smtClean="0"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nl-NL" sz="2400" b="0" i="0" smtClean="0">
                              <a:latin typeface="Cambria Math"/>
                            </a:rPr>
                            <m:t>bulk</m:t>
                          </m:r>
                        </m:sub>
                      </m:sSub>
                      <m:r>
                        <a:rPr lang="nl-NL" sz="2400" b="0" i="0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nl-NL" sz="2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400" b="0" i="1" smtClean="0"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nl-NL" sz="2400" b="0" i="0" smtClean="0">
                              <a:latin typeface="Cambria Math"/>
                            </a:rPr>
                            <m:t>GH</m:t>
                          </m:r>
                        </m:sub>
                      </m:sSub>
                      <m:r>
                        <a:rPr lang="nl-NL" sz="2400" b="0" i="0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nl-NL" sz="2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400" b="0" i="1" smtClean="0"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nl-NL" sz="2400" b="0" i="0" smtClean="0">
                              <a:latin typeface="Cambria Math"/>
                            </a:rPr>
                            <m:t>ct</m:t>
                          </m:r>
                        </m:sub>
                      </m:sSub>
                    </m:oMath>
                  </m:oMathPara>
                </a14:m>
                <a:endParaRPr lang="nl-NL" sz="2400" dirty="0"/>
              </a:p>
            </p:txBody>
          </p:sp>
        </mc:Choice>
        <mc:Fallback xmlns="">
          <p:sp>
            <p:nvSpPr>
              <p:cNvPr id="6" name="Tekstvak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976" y="4056846"/>
                <a:ext cx="3040704" cy="461665"/>
              </a:xfrm>
              <a:prstGeom prst="rect">
                <a:avLst/>
              </a:prstGeom>
              <a:blipFill rotWithShape="1">
                <a:blip r:embed="rId5"/>
                <a:stretch>
                  <a:fillRect b="-263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/>
              <p:cNvSpPr txBox="1"/>
              <p:nvPr/>
            </p:nvSpPr>
            <p:spPr>
              <a:xfrm>
                <a:off x="965011" y="4631277"/>
                <a:ext cx="7173887" cy="7732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b="0" i="1" smtClean="0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nl-NL" b="0" i="1" smtClean="0">
                              <a:latin typeface="Cambria Math"/>
                            </a:rPr>
                            <m:t>2</m:t>
                          </m:r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𝜅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nary>
                        <m:nary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brk m:alnAt="23"/>
                                </m:rPr>
                                <a:rPr lang="nl-NL" b="0" i="1" smtClean="0">
                                  <a:latin typeface="Cambria Math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nl-NL" b="0" i="1" smtClean="0">
                                  <a:latin typeface="Cambria Math"/>
                                </a:rPr>
                                <m:t>𝜖</m:t>
                              </m:r>
                            </m:sub>
                          </m:sSub>
                        </m:sub>
                        <m:sup/>
                        <m:e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latin typeface="Cambria Math"/>
                                </a:rPr>
                                <m:t>d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  <m:r>
                            <a:rPr lang="nl-NL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nl-NL" b="0" i="1" smtClean="0">
                              <a:latin typeface="Cambria Math"/>
                            </a:rPr>
                            <m:t> </m:t>
                          </m:r>
                          <m:rad>
                            <m:radPr>
                              <m:degHide m:val="on"/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</m:rad>
                          <m:r>
                            <a:rPr lang="nl-NL" b="0" i="1" smtClean="0">
                              <a:latin typeface="Cambria Math"/>
                            </a:rPr>
                            <m:t> </m:t>
                          </m:r>
                          <m:d>
                            <m:d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𝑅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𝐺</m:t>
                                  </m:r>
                                </m:e>
                              </m:d>
                              <m:r>
                                <a:rPr lang="nl-NL" b="0" i="1" smtClean="0">
                                  <a:latin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6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nl-NL" b="0" i="1" smtClean="0"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nl-NL" b="0" i="1" smtClean="0">
                                          <a:latin typeface="Cambria Math"/>
                                        </a:rPr>
                                        <m:t>ℓ</m:t>
                                      </m:r>
                                    </m:e>
                                    <m:sup>
                                      <m:r>
                                        <a:rPr lang="nl-NL" b="0" i="1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e>
                          </m:d>
                          <m:r>
                            <a:rPr lang="nl-NL" b="0" i="1" smtClean="0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nl-NL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nl-NL" b="0" i="1" smtClean="0">
                                  <a:latin typeface="Cambria Math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𝜅</m:t>
                                  </m:r>
                                </m:e>
                                <m:sup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  <m:nary>
                            <m:nary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naryPr>
                            <m:sub>
                              <m:r>
                                <a:rPr lang="nl-NL" b="0" i="1" smtClean="0">
                                  <a:latin typeface="Cambria Math"/>
                                </a:rPr>
                                <m:t>𝜕</m:t>
                              </m:r>
                              <m:sSub>
                                <m:sSub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𝜖</m:t>
                                  </m:r>
                                </m:sub>
                              </m:sSub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nl-NL" b="0" i="0" smtClean="0">
                                      <a:latin typeface="Cambria Math"/>
                                    </a:rPr>
                                    <m:t>d</m:t>
                                  </m:r>
                                </m:e>
                                <m:sup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3</m:t>
                                  </m:r>
                                </m:sup>
                              </m:sSup>
                              <m:r>
                                <a:rPr lang="nl-NL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nl-NL" b="0" i="1" smtClean="0">
                                  <a:latin typeface="Cambria Math"/>
                                </a:rPr>
                                <m:t> </m:t>
                              </m:r>
                              <m:rad>
                                <m:radPr>
                                  <m:degHide m:val="on"/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𝛾</m:t>
                                  </m:r>
                                </m:e>
                              </m:rad>
                              <m:d>
                                <m:d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𝐾</m:t>
                                  </m:r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nl-NL" b="0" i="1" smtClean="0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nl-NL" b="0" i="1" smtClean="0">
                                          <a:latin typeface="Cambria Math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nl-NL" b="0" i="1" smtClean="0">
                                          <a:latin typeface="Cambria Math"/>
                                        </a:rPr>
                                        <m:t>ℓ</m:t>
                                      </m:r>
                                    </m:den>
                                  </m:f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−ℓ</m:t>
                                  </m:r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𝑅</m:t>
                                  </m:r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nl-NL" b="0" i="1" smtClean="0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nl-NL" b="0" i="1" smtClean="0">
                                          <a:latin typeface="Cambria Math"/>
                                        </a:rPr>
                                        <m:t>𝛾</m:t>
                                      </m:r>
                                    </m:e>
                                  </m:d>
                                </m:e>
                              </m:d>
                            </m:e>
                          </m:nary>
                        </m:e>
                      </m:nary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8" name="Tekstvak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011" y="4631277"/>
                <a:ext cx="7173887" cy="77322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/>
              <p:cNvSpPr txBox="1"/>
              <p:nvPr/>
            </p:nvSpPr>
            <p:spPr>
              <a:xfrm>
                <a:off x="7751068" y="5397386"/>
                <a:ext cx="119571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l-NL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sz="1600" b="0" i="1" smtClean="0">
                              <a:latin typeface="Cambria Math"/>
                            </a:rPr>
                            <m:t>𝜅</m:t>
                          </m:r>
                        </m:e>
                        <m:sup>
                          <m:r>
                            <a:rPr lang="nl-NL" sz="16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nl-NL" sz="1600" b="0" i="1" smtClean="0">
                          <a:latin typeface="Cambria Math"/>
                        </a:rPr>
                        <m:t>=8</m:t>
                      </m:r>
                      <m:r>
                        <a:rPr lang="nl-NL" sz="1600" b="0" i="1" smtClean="0">
                          <a:latin typeface="Cambria Math"/>
                        </a:rPr>
                        <m:t>𝜋</m:t>
                      </m:r>
                      <m:sSub>
                        <m:sSubPr>
                          <m:ctrlPr>
                            <a:rPr lang="nl-NL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nl-NL" sz="1600" b="0" i="0" smtClean="0">
                              <a:latin typeface="Cambria Math"/>
                            </a:rPr>
                            <m:t>N</m:t>
                          </m:r>
                        </m:sub>
                      </m:sSub>
                    </m:oMath>
                  </m:oMathPara>
                </a14:m>
                <a:endParaRPr lang="nl-NL" sz="1600" dirty="0"/>
              </a:p>
            </p:txBody>
          </p:sp>
        </mc:Choice>
        <mc:Fallback xmlns="">
          <p:sp>
            <p:nvSpPr>
              <p:cNvPr id="9" name="Tekstvak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1068" y="5397386"/>
                <a:ext cx="1195712" cy="33855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/>
              <p:cNvSpPr txBox="1"/>
              <p:nvPr/>
            </p:nvSpPr>
            <p:spPr>
              <a:xfrm>
                <a:off x="3424876" y="5710664"/>
                <a:ext cx="1499320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𝑖𝑗</m:t>
                          </m:r>
                        </m:sub>
                      </m:sSub>
                      <m:r>
                        <a:rPr lang="nl-NL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nl-NL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latin typeface="Cambria Math"/>
                            </a:rPr>
                            <m:t>𝜕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latin typeface="Cambria Math"/>
                            </a:rPr>
                            <m:t>𝛾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𝑖𝑗</m:t>
                          </m:r>
                        </m:sub>
                      </m:sSub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10" name="Tekstvak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4876" y="5710664"/>
                <a:ext cx="1499320" cy="61093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kstvak 10"/>
              <p:cNvSpPr txBox="1"/>
              <p:nvPr/>
            </p:nvSpPr>
            <p:spPr>
              <a:xfrm>
                <a:off x="5486400" y="5739660"/>
                <a:ext cx="2851422" cy="5227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𝛾</m:t>
                        </m:r>
                      </m:e>
                      <m:sub>
                        <m:r>
                          <a:rPr lang="nl-NL" b="0" i="1" smtClean="0">
                            <a:latin typeface="Cambria Math"/>
                          </a:rPr>
                          <m:t>𝑖𝑗</m:t>
                        </m:r>
                      </m:sub>
                    </m:sSub>
                    <m:r>
                      <a:rPr lang="nl-NL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nl-NL" b="0" i="1" smtClean="0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nl-NL" b="0" i="1" smtClean="0">
                                <a:latin typeface="Cambria Math"/>
                              </a:rPr>
                              <m:t>ℓ</m:t>
                            </m:r>
                          </m:e>
                          <m:sup>
                            <m:r>
                              <a:rPr lang="nl-NL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nl-NL" b="0" i="1" smtClean="0">
                                <a:latin typeface="Cambria Math"/>
                              </a:rPr>
                              <m:t>𝑟</m:t>
                            </m:r>
                          </m:e>
                          <m:sup>
                            <m:r>
                              <a:rPr lang="nl-NL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r>
                          <a:rPr lang="nl-NL" b="0" i="1" smtClean="0">
                            <a:latin typeface="Cambria Math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nl-NL" dirty="0" smtClean="0"/>
                  <a:t>= </a:t>
                </a:r>
                <a:r>
                  <a:rPr lang="nl-NL" dirty="0" err="1" smtClean="0"/>
                  <a:t>induced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metric</a:t>
                </a:r>
                <a:endParaRPr lang="nl-NL" dirty="0"/>
              </a:p>
            </p:txBody>
          </p:sp>
        </mc:Choice>
        <mc:Fallback xmlns="">
          <p:sp>
            <p:nvSpPr>
              <p:cNvPr id="11" name="Tekstvak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6400" y="5739660"/>
                <a:ext cx="2851422" cy="522707"/>
              </a:xfrm>
              <a:prstGeom prst="rect">
                <a:avLst/>
              </a:prstGeom>
              <a:blipFill rotWithShape="1">
                <a:blip r:embed="rId9"/>
                <a:stretch>
                  <a:fillRect r="-1068" b="-823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kstvak 11"/>
              <p:cNvSpPr txBox="1"/>
              <p:nvPr/>
            </p:nvSpPr>
            <p:spPr>
              <a:xfrm>
                <a:off x="1159099" y="5812679"/>
                <a:ext cx="1286571" cy="4069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b="0" i="1" smtClean="0">
                          <a:latin typeface="Cambria Math"/>
                        </a:rPr>
                        <m:t>𝐾</m:t>
                      </m:r>
                      <m:r>
                        <a:rPr lang="nl-NL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b="0" i="1" smtClean="0">
                              <a:latin typeface="Cambria Math"/>
                            </a:rPr>
                            <m:t>𝛾</m:t>
                          </m:r>
                        </m:e>
                        <m:sup>
                          <m:r>
                            <a:rPr lang="nl-NL" b="0" i="1" smtClean="0">
                              <a:latin typeface="Cambria Math"/>
                            </a:rPr>
                            <m:t>𝑖𝑗</m:t>
                          </m:r>
                        </m:sup>
                      </m:sSup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𝑖𝑗</m:t>
                          </m:r>
                        </m:sub>
                      </m:sSub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12" name="Tekstvak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9099" y="5812679"/>
                <a:ext cx="1286571" cy="406906"/>
              </a:xfrm>
              <a:prstGeom prst="rect">
                <a:avLst/>
              </a:prstGeom>
              <a:blipFill rotWithShape="1">
                <a:blip r:embed="rId10"/>
                <a:stretch>
                  <a:fillRect b="-7576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6469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Holographic</a:t>
            </a:r>
            <a:r>
              <a:rPr lang="nl-NL" dirty="0" smtClean="0"/>
              <a:t> Renormalization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nl-NL" dirty="0"/>
                  <a:t>To </a:t>
                </a:r>
                <a:r>
                  <a:rPr lang="nl-NL" dirty="0" err="1"/>
                  <a:t>compute</a:t>
                </a:r>
                <a:r>
                  <a:rPr lang="nl-NL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/>
                          </a:rPr>
                        </m:ctrlPr>
                      </m:sSubPr>
                      <m:e>
                        <m:r>
                          <a:rPr lang="nl-NL" i="1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NL">
                            <a:latin typeface="Cambria Math"/>
                          </a:rPr>
                          <m:t>on</m:t>
                        </m:r>
                        <m:r>
                          <a:rPr lang="nl-NL">
                            <a:latin typeface="Cambria Math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nl-NL">
                            <a:latin typeface="Cambria Math"/>
                          </a:rPr>
                          <m:t>shell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nl-NL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nl-NL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nl-NL" i="1">
                                <a:latin typeface="Cambria Math"/>
                              </a:rPr>
                              <m:t>𝑔</m:t>
                            </m:r>
                          </m:e>
                          <m:sub>
                            <m:d>
                              <m:dPr>
                                <m:ctrlPr>
                                  <a:rPr lang="nl-NL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nl-NL" i="1">
                                    <a:latin typeface="Cambria Math"/>
                                  </a:rPr>
                                  <m:t>0</m:t>
                                </m:r>
                              </m:e>
                            </m:d>
                          </m:sub>
                        </m:sSub>
                      </m:e>
                    </m:d>
                  </m:oMath>
                </a14:m>
                <a:r>
                  <a:rPr lang="en-US" dirty="0"/>
                  <a:t>, need to solve </a:t>
                </a:r>
                <a:r>
                  <a:rPr lang="en-US" dirty="0" err="1"/>
                  <a:t>eom</a:t>
                </a:r>
                <a:r>
                  <a:rPr lang="en-US" dirty="0"/>
                  <a:t> all the way to interior.</a:t>
                </a:r>
              </a:p>
              <a:p>
                <a:pPr lvl="1"/>
                <a:r>
                  <a:rPr lang="en-US" dirty="0"/>
                  <a:t>Only need its variation</a:t>
                </a:r>
                <a:endParaRPr lang="en-US" dirty="0" smtClean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i="1">
                              <a:latin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nl-NL" i="1">
                                      <a:latin typeface="Cambria Math"/>
                                    </a:rPr>
                                    <m:t>𝑖𝑗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</m:e>
                        <m:sub>
                          <m:sSub>
                            <m:sSub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  <m:r>
                            <a:rPr lang="nl-NL" i="1">
                              <a:latin typeface="Cambria Math"/>
                            </a:rPr>
                            <m:t> </m:t>
                          </m:r>
                        </m:sub>
                      </m:sSub>
                      <m:r>
                        <a:rPr lang="nl-NL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nl-NL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i="1">
                              <a:latin typeface="Cambria Math"/>
                            </a:rPr>
                            <m:t>2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𝑔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nl-NL" i="1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nl-NL" i="1">
                                          <a:latin typeface="Cambria Math"/>
                                        </a:rPr>
                                        <m:t>0</m:t>
                                      </m:r>
                                    </m:e>
                                  </m:d>
                                </m:sub>
                              </m:sSub>
                            </m:e>
                          </m:rad>
                        </m:den>
                      </m:f>
                      <m:f>
                        <m:fPr>
                          <m:ctrlPr>
                            <a:rPr lang="nl-NL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i="1">
                              <a:latin typeface="Cambria Math"/>
                            </a:rPr>
                            <m:t>𝛿</m:t>
                          </m:r>
                          <m:sSub>
                            <m:sSub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𝑆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nl-NL">
                                  <a:latin typeface="Cambria Math"/>
                                </a:rPr>
                                <m:t>on</m:t>
                              </m:r>
                              <m:r>
                                <a:rPr lang="nl-NL">
                                  <a:latin typeface="Cambria Math"/>
                                </a:rPr>
                                <m:t>−</m:t>
                              </m:r>
                              <m:r>
                                <m:rPr>
                                  <m:sty m:val="p"/>
                                </m:rPr>
                                <a:rPr lang="nl-NL">
                                  <a:latin typeface="Cambria Math"/>
                                </a:rPr>
                                <m:t>shell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𝑔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nl-NL" i="1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nl-NL" i="1">
                                          <a:latin typeface="Cambria Math"/>
                                        </a:rPr>
                                        <m:t>0</m:t>
                                      </m:r>
                                    </m:e>
                                  </m:d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nl-NL" i="1">
                              <a:latin typeface="Cambria Math"/>
                            </a:rPr>
                            <m:t>𝛿</m:t>
                          </m:r>
                          <m:sSubSup>
                            <m:sSubSup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  <m:sup>
                              <m:r>
                                <a:rPr lang="nl-NL" i="1">
                                  <a:latin typeface="Cambria Math"/>
                                </a:rPr>
                                <m:t>𝑖𝑗</m:t>
                              </m:r>
                            </m:sup>
                          </m:sSubSup>
                          <m:d>
                            <m:d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nl-NL" dirty="0"/>
              </a:p>
              <a:p>
                <a:r>
                  <a:rPr lang="nl-NL" dirty="0" err="1" smtClean="0"/>
                  <a:t>Compute</a:t>
                </a:r>
                <a:r>
                  <a:rPr lang="nl-NL" dirty="0" smtClean="0"/>
                  <a:t> the </a:t>
                </a:r>
                <a:r>
                  <a:rPr lang="nl-NL" dirty="0" err="1" smtClean="0"/>
                  <a:t>regularized</a:t>
                </a:r>
                <a:r>
                  <a:rPr lang="nl-NL" dirty="0" smtClean="0"/>
                  <a:t> action </a:t>
                </a:r>
                <a:r>
                  <a:rPr lang="nl-NL" dirty="0" err="1" smtClean="0"/>
                  <a:t>with</a:t>
                </a:r>
                <a:r>
                  <a:rPr lang="nl-NL" dirty="0" smtClean="0"/>
                  <a:t> counterterm </a:t>
                </a:r>
                <a:r>
                  <a:rPr lang="nl-NL" dirty="0" err="1" smtClean="0"/>
                  <a:t>subtraction</a:t>
                </a:r>
                <a:r>
                  <a:rPr lang="nl-NL" dirty="0" smtClean="0"/>
                  <a:t>, </a:t>
                </a:r>
                <a:r>
                  <a:rPr lang="nl-NL" dirty="0" err="1" smtClean="0"/>
                  <a:t>vary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and</a:t>
                </a:r>
                <a:r>
                  <a:rPr lang="nl-NL" dirty="0" smtClean="0"/>
                  <a:t> take limit.</a:t>
                </a:r>
              </a:p>
              <a:p>
                <a:pPr lvl="1"/>
                <a:r>
                  <a:rPr lang="nl-NL" dirty="0" smtClean="0"/>
                  <a:t>It is </a:t>
                </a:r>
                <a:r>
                  <a:rPr lang="nl-NL" dirty="0" err="1" smtClean="0"/>
                  <a:t>enough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to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know</a:t>
                </a:r>
                <a:r>
                  <a:rPr lang="nl-NL" dirty="0" smtClean="0"/>
                  <a:t> the divergent </a:t>
                </a:r>
                <a:r>
                  <a:rPr lang="nl-NL" dirty="0" err="1" smtClean="0"/>
                  <a:t>terms</a:t>
                </a:r>
                <a:r>
                  <a:rPr lang="nl-NL" dirty="0" smtClean="0"/>
                  <a:t>.</a:t>
                </a:r>
                <a:endParaRPr lang="en-US" dirty="0" smtClean="0"/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r="-14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137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Holographic</a:t>
            </a:r>
            <a:r>
              <a:rPr lang="nl-NL" dirty="0" smtClean="0"/>
              <a:t> Renormalization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nl-NL" dirty="0" smtClean="0"/>
                  <a:t>The </a:t>
                </a:r>
                <a:r>
                  <a:rPr lang="nl-NL" dirty="0" err="1" smtClean="0"/>
                  <a:t>expectation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value</a:t>
                </a:r>
                <a:r>
                  <a:rPr lang="nl-NL" dirty="0" smtClean="0"/>
                  <a:t>:</a:t>
                </a:r>
              </a:p>
              <a:p>
                <a:pPr marL="11887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𝑖𝑗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</m:e>
                        <m:sub>
                          <m:sSub>
                            <m:sSub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</m:sub>
                      </m:sSub>
                      <m:r>
                        <a:rPr lang="nl-NL" b="0" i="1" smtClean="0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nl-NL" b="0" i="1" smtClean="0">
                                  <a:latin typeface="Cambria Math"/>
                                </a:rPr>
                                <m:t>𝜖</m:t>
                              </m:r>
                              <m:r>
                                <a:rPr lang="nl-NL" b="0" i="1" smtClean="0">
                                  <a:latin typeface="Cambria Math"/>
                                </a:rPr>
                                <m:t>→0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nl-NL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nl-NL" b="0" i="0" smtClean="0">
                                      <a:latin typeface="Cambria Math"/>
                                    </a:rPr>
                                    <m:t>det</m:t>
                                  </m:r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 </m:t>
                                  </m:r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𝑔</m:t>
                                  </m:r>
                                  <m:d>
                                    <m:dPr>
                                      <m:ctrlPr>
                                        <a:rPr lang="nl-NL" b="0" i="1" smtClean="0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nl-NL" b="0" i="1" smtClean="0">
                                          <a:latin typeface="Cambria Math"/>
                                        </a:rPr>
                                        <m:t>𝜖</m:t>
                                      </m:r>
                                      <m:r>
                                        <a:rPr lang="nl-NL" b="0" i="1" smtClean="0">
                                          <a:latin typeface="Cambria Math"/>
                                        </a:rPr>
                                        <m:t>, </m:t>
                                      </m:r>
                                      <m:r>
                                        <a:rPr lang="nl-NL" b="0" i="1" smtClean="0">
                                          <a:latin typeface="Cambria Math"/>
                                        </a:rPr>
                                        <m:t>𝑥</m:t>
                                      </m:r>
                                    </m:e>
                                  </m:d>
                                </m:e>
                              </m:rad>
                            </m:den>
                          </m:f>
                          <m:f>
                            <m:f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nl-NL" b="0" i="1" smtClean="0">
                                  <a:latin typeface="Cambria Math"/>
                                </a:rPr>
                                <m:t>𝛿</m:t>
                              </m:r>
                              <m:sSub>
                                <m:sSub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nl-NL" b="0" i="0" smtClean="0">
                                      <a:latin typeface="Cambria Math"/>
                                    </a:rPr>
                                    <m:t>sub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𝜖</m:t>
                                  </m:r>
                                </m:e>
                              </m:d>
                            </m:num>
                            <m:den>
                              <m:r>
                                <a:rPr lang="nl-NL" b="0" i="1" smtClean="0">
                                  <a:latin typeface="Cambria Math"/>
                                </a:rPr>
                                <m:t>𝛿</m:t>
                              </m:r>
                              <m:sSup>
                                <m:sSup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𝑔</m:t>
                                  </m:r>
                                </m:e>
                                <m:sup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𝑖𝑗</m:t>
                                  </m:r>
                                </m:sup>
                              </m:sSup>
                              <m:d>
                                <m:d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𝜖</m:t>
                                  </m:r>
                                </m:e>
                              </m:d>
                            </m:den>
                          </m:f>
                        </m:e>
                      </m:func>
                    </m:oMath>
                  </m:oMathPara>
                </a14:m>
                <a:endParaRPr lang="nl-NL" b="0" i="1" dirty="0" smtClean="0"/>
              </a:p>
              <a:p>
                <a:r>
                  <a:rPr lang="en-US" dirty="0" smtClean="0"/>
                  <a:t>Result:</a:t>
                </a:r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65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hthoek 14"/>
              <p:cNvSpPr/>
              <p:nvPr/>
            </p:nvSpPr>
            <p:spPr>
              <a:xfrm>
                <a:off x="2029608" y="4429215"/>
                <a:ext cx="5314595" cy="1095108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3000" i="1" smtClean="0">
                              <a:latin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nl-NL" sz="3000" i="1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nl-NL" sz="30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sz="3000" i="1">
                                      <a:latin typeface="Cambria Math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nl-NL" sz="3000" i="1">
                                      <a:latin typeface="Cambria Math"/>
                                    </a:rPr>
                                    <m:t>𝑖𝑗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nl-NL" sz="30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3000" i="1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</m:e>
                        <m:sub>
                          <m:sSub>
                            <m:sSubPr>
                              <m:ctrlPr>
                                <a:rPr lang="nl-NL" sz="3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3000" i="1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sz="30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3000" i="1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  <m:r>
                            <a:rPr lang="nl-NL" sz="3000" i="1">
                              <a:latin typeface="Cambria Math"/>
                            </a:rPr>
                            <m:t> </m:t>
                          </m:r>
                        </m:sub>
                      </m:sSub>
                      <m:r>
                        <a:rPr lang="nl-NL" sz="30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nl-NL" sz="3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sz="3000" b="0" i="1" smtClean="0">
                              <a:latin typeface="Cambria Math"/>
                            </a:rPr>
                            <m:t>3</m:t>
                          </m:r>
                          <m:sSup>
                            <m:sSupPr>
                              <m:ctrlPr>
                                <a:rPr lang="nl-NL" sz="3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sz="3000" b="0" i="1" smtClean="0">
                                  <a:latin typeface="Cambria Math"/>
                                </a:rPr>
                                <m:t>ℓ</m:t>
                              </m:r>
                            </m:e>
                            <m:sup>
                              <m:r>
                                <a:rPr lang="nl-NL" sz="30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nl-NL" sz="3000" b="0" i="1" smtClean="0">
                              <a:latin typeface="Cambria Math"/>
                            </a:rPr>
                            <m:t>16</m:t>
                          </m:r>
                          <m:r>
                            <a:rPr lang="nl-NL" sz="3000" b="0" i="1" smtClean="0">
                              <a:latin typeface="Cambria Math"/>
                            </a:rPr>
                            <m:t>𝜋</m:t>
                          </m:r>
                          <m:sSub>
                            <m:sSubPr>
                              <m:ctrlPr>
                                <a:rPr lang="nl-NL" sz="3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30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nl-NL" sz="3000" b="0" i="0" smtClean="0">
                                  <a:latin typeface="Cambria Math"/>
                                </a:rPr>
                                <m:t>N</m:t>
                              </m:r>
                            </m:sub>
                          </m:sSub>
                        </m:den>
                      </m:f>
                      <m:r>
                        <a:rPr lang="nl-NL" sz="3000" b="0" i="0" smtClean="0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nl-NL" sz="3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3000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sz="30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sz="30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  <m:r>
                            <a:rPr lang="nl-NL" sz="3000" b="0" i="1" smtClean="0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ctrlPr>
                            <a:rPr lang="nl-NL" sz="3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sz="30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nl-NL" sz="3000" i="1" dirty="0"/>
              </a:p>
            </p:txBody>
          </p:sp>
        </mc:Choice>
        <mc:Fallback xmlns="">
          <p:sp>
            <p:nvSpPr>
              <p:cNvPr id="15" name="Rechthoek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9608" y="4429215"/>
                <a:ext cx="5314595" cy="109510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hthoek 4"/>
              <p:cNvSpPr/>
              <p:nvPr/>
            </p:nvSpPr>
            <p:spPr>
              <a:xfrm>
                <a:off x="875763" y="5722903"/>
                <a:ext cx="7392474" cy="4648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2200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200" i="1" dirty="0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nl-NL" sz="2200" i="1" dirty="0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ctrlPr>
                            <a:rPr lang="nl-NL" sz="2200" i="1" dirty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sz="2200" i="1" dirty="0">
                              <a:latin typeface="Cambria Math"/>
                            </a:rPr>
                            <m:t>𝑟</m:t>
                          </m:r>
                          <m:r>
                            <a:rPr lang="nl-NL" sz="2200" i="1" dirty="0">
                              <a:latin typeface="Cambria Math"/>
                            </a:rPr>
                            <m:t>,</m:t>
                          </m:r>
                          <m:r>
                            <a:rPr lang="nl-NL" sz="2200" i="1" dirty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sz="2200" i="1" dirty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nl-NL" sz="2200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200" i="1" dirty="0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sz="2200" i="1" dirty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sz="2200" i="1" dirty="0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  <m:r>
                            <a:rPr lang="nl-NL" sz="2200" i="1" dirty="0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ctrlPr>
                            <a:rPr lang="nl-NL" sz="2200" i="1" dirty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sz="2200" i="1" dirty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sz="2200" i="1" dirty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nl-NL" sz="2200" i="1" dirty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sz="2200" i="1" dirty="0">
                              <a:latin typeface="Cambria Math"/>
                            </a:rPr>
                            <m:t>𝑟</m:t>
                          </m:r>
                        </m:e>
                        <m:sup>
                          <m:r>
                            <a:rPr lang="nl-NL" sz="2200" i="1" dirty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nl-NL" sz="2200" i="1" dirty="0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nl-NL" sz="2200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200" i="1" dirty="0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sz="2200" i="1" dirty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sz="2200" i="1" dirty="0"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  <m:r>
                            <a:rPr lang="nl-NL" sz="2200" i="1" dirty="0">
                              <a:latin typeface="Cambria Math"/>
                            </a:rPr>
                            <m:t>𝑖𝑗</m:t>
                          </m:r>
                          <m:r>
                            <a:rPr lang="nl-NL" sz="2200" i="1" dirty="0">
                              <a:latin typeface="Cambria Math"/>
                            </a:rPr>
                            <m:t> </m:t>
                          </m:r>
                        </m:sub>
                      </m:sSub>
                      <m:d>
                        <m:dPr>
                          <m:ctrlPr>
                            <a:rPr lang="nl-NL" sz="2200" i="1" dirty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sz="2200" i="1" dirty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sz="2200" i="1" dirty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nl-NL" sz="2200" i="1" dirty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sz="2200" i="1" dirty="0">
                              <a:latin typeface="Cambria Math"/>
                            </a:rPr>
                            <m:t>𝑟</m:t>
                          </m:r>
                        </m:e>
                        <m:sup>
                          <m:r>
                            <a:rPr lang="nl-NL" sz="2200" i="1" dirty="0">
                              <a:latin typeface="Cambria Math"/>
                            </a:rPr>
                            <m:t>3</m:t>
                          </m:r>
                        </m:sup>
                      </m:sSup>
                      <m:sSub>
                        <m:sSubPr>
                          <m:ctrlPr>
                            <a:rPr lang="nl-NL" sz="2200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200" i="1" dirty="0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sz="2200" i="1" dirty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sz="2200" i="1" dirty="0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  <m:r>
                            <a:rPr lang="nl-NL" sz="2200" i="1" dirty="0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ctrlPr>
                            <a:rPr lang="nl-NL" sz="2200" i="1" dirty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sz="2200" i="1" dirty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sz="2200" i="1" dirty="0">
                          <a:latin typeface="Cambria Math"/>
                        </a:rPr>
                        <m:t>+… </m:t>
                      </m:r>
                    </m:oMath>
                  </m:oMathPara>
                </a14:m>
                <a:endParaRPr lang="nl-NL" sz="2200" dirty="0"/>
              </a:p>
            </p:txBody>
          </p:sp>
        </mc:Choice>
        <mc:Fallback xmlns="">
          <p:sp>
            <p:nvSpPr>
              <p:cNvPr id="5" name="Rechthoek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763" y="5722903"/>
                <a:ext cx="7392474" cy="464871"/>
              </a:xfrm>
              <a:prstGeom prst="rect">
                <a:avLst/>
              </a:prstGeom>
              <a:blipFill rotWithShape="1">
                <a:blip r:embed="rId5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340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The </a:t>
            </a:r>
            <a:r>
              <a:rPr lang="nl-NL" dirty="0" err="1" smtClean="0"/>
              <a:t>Boundary</a:t>
            </a:r>
            <a:r>
              <a:rPr lang="nl-NL" dirty="0" smtClean="0"/>
              <a:t> </a:t>
            </a:r>
            <a:r>
              <a:rPr lang="nl-NL" dirty="0" err="1" smtClean="0"/>
              <a:t>Graviton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nl-NL" dirty="0" smtClean="0"/>
                  <a:t>Goal: </a:t>
                </a:r>
                <a:r>
                  <a:rPr lang="nl-NL" dirty="0" err="1" smtClean="0"/>
                  <a:t>understand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holography</a:t>
                </a:r>
                <a:r>
                  <a:rPr lang="nl-NL" dirty="0" smtClean="0"/>
                  <a:t> of </a:t>
                </a:r>
                <a:r>
                  <a:rPr lang="nl-NL" dirty="0" err="1" smtClean="0"/>
                  <a:t>graviton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and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whether</a:t>
                </a:r>
                <a:r>
                  <a:rPr lang="nl-NL" dirty="0" smtClean="0"/>
                  <a:t> CFT </a:t>
                </a:r>
                <a:r>
                  <a:rPr lang="nl-NL" dirty="0" err="1" smtClean="0"/>
                  <a:t>can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be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coupled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to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dynamical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gravity</a:t>
                </a:r>
                <a:r>
                  <a:rPr lang="nl-NL" dirty="0" smtClean="0"/>
                  <a:t>. </a:t>
                </a:r>
                <a:r>
                  <a:rPr lang="nl-NL" dirty="0" err="1" smtClean="0"/>
                  <a:t>What</a:t>
                </a:r>
                <a:r>
                  <a:rPr lang="nl-NL" dirty="0" smtClean="0"/>
                  <a:t> does </a:t>
                </a:r>
                <a:r>
                  <a:rPr lang="nl-NL" dirty="0" err="1" smtClean="0"/>
                  <a:t>this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give</a:t>
                </a:r>
                <a:r>
                  <a:rPr lang="nl-NL" dirty="0" smtClean="0"/>
                  <a:t> in bulk?</a:t>
                </a:r>
              </a:p>
              <a:p>
                <a:r>
                  <a:rPr lang="nl-NL" dirty="0" smtClean="0"/>
                  <a:t>Standard </a:t>
                </a:r>
                <a:r>
                  <a:rPr lang="nl-NL" dirty="0" err="1" smtClean="0"/>
                  <a:t>normalizability</a:t>
                </a:r>
                <a:r>
                  <a:rPr lang="nl-NL" dirty="0" smtClean="0"/>
                  <a:t> analysis: 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d>
                          <m:d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nl-NL" b="0" i="1" smtClean="0">
                                <a:latin typeface="Cambria Math"/>
                              </a:rPr>
                              <m:t>3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dirty="0" smtClean="0"/>
                  <a:t> normalizable, depends on a choice of solution: </a:t>
                </a:r>
                <a:r>
                  <a:rPr lang="en-US" dirty="0" err="1" smtClean="0"/>
                  <a:t>vev</a:t>
                </a:r>
                <a:r>
                  <a:rPr lang="en-US" dirty="0" smtClean="0"/>
                  <a:t> of stress-energy. </a:t>
                </a:r>
                <a:endParaRPr lang="nl-NL" i="1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nl-NL" i="1">
                            <a:latin typeface="Cambria Math"/>
                          </a:rPr>
                        </m:ctrlPr>
                      </m:sSubPr>
                      <m:e>
                        <m:r>
                          <a:rPr lang="nl-NL" i="1">
                            <a:latin typeface="Cambria Math"/>
                          </a:rPr>
                          <m:t>𝑔</m:t>
                        </m:r>
                      </m:e>
                      <m:sub>
                        <m:d>
                          <m:dPr>
                            <m:ctrlPr>
                              <a:rPr lang="nl-NL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nl-NL" i="1">
                                <a:latin typeface="Cambria Math"/>
                              </a:rPr>
                              <m:t>0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dirty="0"/>
                  <a:t> is non-</a:t>
                </a:r>
                <a:r>
                  <a:rPr lang="en-US" dirty="0" err="1"/>
                  <a:t>normalizable</a:t>
                </a:r>
                <a:r>
                  <a:rPr lang="en-US" dirty="0"/>
                  <a:t>: </a:t>
                </a:r>
                <a:r>
                  <a:rPr lang="en-US" dirty="0" err="1"/>
                  <a:t>b.c.</a:t>
                </a:r>
                <a:r>
                  <a:rPr lang="en-US" dirty="0"/>
                  <a:t>, corresponds to source on boundary</a:t>
                </a:r>
                <a:r>
                  <a:rPr lang="en-US" dirty="0" smtClean="0"/>
                  <a:t>. Or is it?</a:t>
                </a:r>
                <a:endParaRPr lang="en-US" dirty="0"/>
              </a:p>
              <a:p>
                <a:pPr lvl="1"/>
                <a:r>
                  <a:rPr lang="en-US" dirty="0" err="1" smtClean="0"/>
                  <a:t>Ishibashi</a:t>
                </a:r>
                <a:r>
                  <a:rPr lang="en-US" dirty="0" smtClean="0"/>
                  <a:t>-Wald (2004): both modes are </a:t>
                </a:r>
                <a:r>
                  <a:rPr lang="en-US" dirty="0" err="1" smtClean="0"/>
                  <a:t>normalizable</a:t>
                </a:r>
                <a:r>
                  <a:rPr lang="en-US" dirty="0" smtClean="0"/>
                  <a:t>.</a:t>
                </a:r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1713" r="-296" b="-144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15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The </a:t>
            </a:r>
            <a:r>
              <a:rPr lang="nl-NL" dirty="0" err="1" smtClean="0"/>
              <a:t>Boundary</a:t>
            </a:r>
            <a:r>
              <a:rPr lang="nl-NL" dirty="0" smtClean="0"/>
              <a:t> </a:t>
            </a:r>
            <a:r>
              <a:rPr lang="nl-NL" dirty="0" err="1" smtClean="0"/>
              <a:t>Graviton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nl-NL" dirty="0" smtClean="0"/>
                  <a:t>This means </a:t>
                </a:r>
                <a:r>
                  <a:rPr lang="nl-NL" dirty="0" err="1" smtClean="0"/>
                  <a:t>that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either</a:t>
                </a:r>
                <a:r>
                  <a:rPr lang="nl-NL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d>
                          <m:d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nl-NL" b="0" i="1" smtClean="0">
                                <a:latin typeface="Cambria Math"/>
                              </a:rPr>
                              <m:t>0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dirty="0" smtClean="0"/>
                  <a:t> 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d>
                          <m:d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nl-NL" b="0" i="1" smtClean="0">
                                <a:latin typeface="Cambria Math"/>
                              </a:rPr>
                              <m:t>3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dirty="0" smtClean="0"/>
                  <a:t> can be interpreted as boundary gravitons. </a:t>
                </a:r>
              </a:p>
              <a:p>
                <a:pPr lvl="1"/>
                <a:r>
                  <a:rPr lang="en-US" dirty="0" smtClean="0"/>
                  <a:t>Correspond to different CFT’s.</a:t>
                </a:r>
              </a:p>
              <a:p>
                <a:r>
                  <a:rPr lang="en-US" dirty="0" smtClean="0"/>
                  <a:t>Since both modes can be normalized in the bulk, they need not be a priori fixed.</a:t>
                </a:r>
              </a:p>
              <a:p>
                <a:pPr lvl="1"/>
                <a:r>
                  <a:rPr lang="en-US" dirty="0" smtClean="0"/>
                  <a:t>We may set up dynamical equation that selects certain solutions.</a:t>
                </a:r>
              </a:p>
              <a:p>
                <a:pPr lvl="1"/>
                <a:r>
                  <a:rPr lang="en-US" dirty="0" smtClean="0"/>
                  <a:t>May couple CFT to gravity.</a:t>
                </a:r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527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031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Instantons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 err="1" smtClean="0"/>
              <a:t>Investigate</a:t>
            </a:r>
            <a:r>
              <a:rPr lang="nl-NL" dirty="0" smtClean="0"/>
              <a:t> the </a:t>
            </a:r>
            <a:r>
              <a:rPr lang="nl-NL" dirty="0" err="1" smtClean="0"/>
              <a:t>dynamics</a:t>
            </a:r>
            <a:r>
              <a:rPr lang="nl-NL" dirty="0" smtClean="0"/>
              <a:t> of </a:t>
            </a:r>
            <a:r>
              <a:rPr lang="nl-NL" dirty="0" err="1" smtClean="0"/>
              <a:t>boundary</a:t>
            </a:r>
            <a:r>
              <a:rPr lang="nl-NL" dirty="0" smtClean="0"/>
              <a:t> </a:t>
            </a:r>
            <a:r>
              <a:rPr lang="nl-NL" dirty="0" err="1" smtClean="0"/>
              <a:t>graviton</a:t>
            </a:r>
            <a:r>
              <a:rPr lang="nl-NL" dirty="0" smtClean="0"/>
              <a:t> in </a:t>
            </a:r>
            <a:r>
              <a:rPr lang="nl-NL" dirty="0" err="1" smtClean="0"/>
              <a:t>simple</a:t>
            </a:r>
            <a:r>
              <a:rPr lang="nl-NL" dirty="0" smtClean="0"/>
              <a:t> case: </a:t>
            </a:r>
            <a:r>
              <a:rPr lang="nl-NL" dirty="0" err="1" smtClean="0"/>
              <a:t>self-dual</a:t>
            </a:r>
            <a:r>
              <a:rPr lang="nl-NL" dirty="0" smtClean="0"/>
              <a:t> </a:t>
            </a:r>
            <a:r>
              <a:rPr lang="nl-NL" dirty="0" err="1" smtClean="0"/>
              <a:t>Weyl</a:t>
            </a:r>
            <a:r>
              <a:rPr lang="nl-NL" dirty="0" smtClean="0"/>
              <a:t>.</a:t>
            </a:r>
          </a:p>
          <a:p>
            <a:pPr lvl="1"/>
            <a:r>
              <a:rPr lang="en-US" dirty="0" smtClean="0"/>
              <a:t>Boundary graviton does not solve full Einstein equations, but more restrictive one.</a:t>
            </a:r>
          </a:p>
          <a:p>
            <a:r>
              <a:rPr lang="en-US" dirty="0" smtClean="0"/>
              <a:t>Physically, self-dual solutions are ‘gravitational </a:t>
            </a:r>
            <a:r>
              <a:rPr lang="en-US" dirty="0" err="1" smtClean="0"/>
              <a:t>instantons</a:t>
            </a:r>
            <a:r>
              <a:rPr lang="en-US" dirty="0" smtClean="0"/>
              <a:t>’ that signal instability of bulk under deformation of </a:t>
            </a:r>
            <a:r>
              <a:rPr lang="en-US" dirty="0" err="1" smtClean="0"/>
              <a:t>b.c.</a:t>
            </a:r>
            <a:r>
              <a:rPr lang="en-US" dirty="0" smtClean="0"/>
              <a:t> Decay towards new vacuum.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801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Self</a:t>
            </a:r>
            <a:r>
              <a:rPr lang="nl-NL" dirty="0" smtClean="0"/>
              <a:t>-Dual </a:t>
            </a:r>
            <a:r>
              <a:rPr lang="nl-NL" dirty="0" err="1" smtClean="0"/>
              <a:t>Solutions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nl-NL" dirty="0" smtClean="0"/>
                  <a:t>In </a:t>
                </a:r>
                <a:r>
                  <a:rPr lang="nl-NL" dirty="0" err="1" smtClean="0"/>
                  <a:t>spaces</a:t>
                </a:r>
                <a:r>
                  <a:rPr lang="nl-NL" dirty="0" smtClean="0"/>
                  <a:t> without </a:t>
                </a:r>
                <a:r>
                  <a:rPr lang="nl-NL" dirty="0" err="1" smtClean="0"/>
                  <a:t>cosmological</a:t>
                </a:r>
                <a:r>
                  <a:rPr lang="nl-NL" dirty="0" smtClean="0"/>
                  <a:t> constant, </a:t>
                </a:r>
                <a:r>
                  <a:rPr lang="nl-NL" dirty="0" err="1" smtClean="0"/>
                  <a:t>natural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condition</a:t>
                </a:r>
                <a:r>
                  <a:rPr lang="nl-NL" dirty="0" smtClean="0"/>
                  <a:t> is </a:t>
                </a:r>
                <a:r>
                  <a:rPr lang="nl-NL" dirty="0" err="1" smtClean="0"/>
                  <a:t>self-duality</a:t>
                </a:r>
                <a:r>
                  <a:rPr lang="nl-NL" dirty="0" smtClean="0"/>
                  <a:t> of Riemann.</a:t>
                </a:r>
              </a:p>
              <a:p>
                <a:pPr lvl="1"/>
                <a:r>
                  <a:rPr lang="nl-NL" dirty="0" smtClean="0"/>
                  <a:t>It </a:t>
                </a:r>
                <a:r>
                  <a:rPr lang="nl-NL" dirty="0" err="1" smtClean="0"/>
                  <a:t>automatically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implies</a:t>
                </a:r>
                <a:r>
                  <a:rPr lang="nl-NL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nl-NL" b="0" i="1" smtClean="0">
                            <a:latin typeface="Cambria Math"/>
                          </a:rPr>
                          <m:t>𝜇𝜈</m:t>
                        </m:r>
                      </m:sub>
                    </m:sSub>
                    <m:r>
                      <a:rPr lang="nl-NL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If cosmological constant non-zero, need to choose a different condition. Self-duality of </a:t>
                </a:r>
                <a:r>
                  <a:rPr lang="en-US" dirty="0" err="1" smtClean="0"/>
                  <a:t>Weyl</a:t>
                </a:r>
                <a:r>
                  <a:rPr lang="en-US" dirty="0" smtClean="0"/>
                  <a:t> tensor is compatible with cosmological constant and Euclidean signature:</a:t>
                </a:r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65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/>
              <p:cNvSpPr txBox="1"/>
              <p:nvPr/>
            </p:nvSpPr>
            <p:spPr>
              <a:xfrm>
                <a:off x="2653047" y="5499278"/>
                <a:ext cx="2964914" cy="7261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nl-NL" sz="2200" b="0" i="1" smtClean="0">
                              <a:latin typeface="Cambria Math"/>
                            </a:rPr>
                            <m:t>𝜇𝜈𝛼𝛽</m:t>
                          </m:r>
                        </m:sub>
                      </m:sSub>
                      <m:r>
                        <a:rPr lang="nl-NL" sz="2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sz="22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nl-NL" sz="22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nl-NL" sz="2200" b="0" i="1" smtClean="0">
                          <a:latin typeface="Cambria Math"/>
                        </a:rPr>
                        <m:t> </m:t>
                      </m:r>
                      <m:sSup>
                        <m:sSup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nl-NL" sz="2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200" i="1">
                                  <a:latin typeface="Cambria Math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nl-NL" sz="2200" i="1">
                                  <a:latin typeface="Cambria Math"/>
                                </a:rPr>
                                <m:t>𝜇𝜈</m:t>
                              </m:r>
                            </m:sub>
                          </m:sSub>
                        </m:e>
                        <m:sup>
                          <m:r>
                            <a:rPr lang="nl-NL" sz="2200" b="0" i="1" smtClean="0">
                              <a:latin typeface="Cambria Math"/>
                            </a:rPr>
                            <m:t>𝛾𝛿</m:t>
                          </m:r>
                        </m:sup>
                      </m:sSup>
                      <m:r>
                        <a:rPr lang="nl-NL" sz="2200" b="0" i="1" smtClean="0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nl-NL" sz="2200" b="0" i="1" smtClean="0">
                              <a:latin typeface="Cambria Math"/>
                            </a:rPr>
                            <m:t>𝛾𝛿𝛼𝛽</m:t>
                          </m:r>
                        </m:sub>
                      </m:sSub>
                    </m:oMath>
                  </m:oMathPara>
                </a14:m>
                <a:endParaRPr lang="nl-NL" sz="2200" dirty="0"/>
              </a:p>
            </p:txBody>
          </p:sp>
        </mc:Choice>
        <mc:Fallback xmlns="">
          <p:sp>
            <p:nvSpPr>
              <p:cNvPr id="5" name="Tekstvak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3047" y="5499278"/>
                <a:ext cx="2964914" cy="72616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902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Vanishing</a:t>
            </a:r>
            <a:r>
              <a:rPr lang="nl-NL" dirty="0" smtClean="0"/>
              <a:t> </a:t>
            </a:r>
            <a:r>
              <a:rPr lang="nl-NL" dirty="0" err="1" smtClean="0"/>
              <a:t>Weyl</a:t>
            </a:r>
            <a:r>
              <a:rPr lang="nl-NL" dirty="0" smtClean="0"/>
              <a:t> Tensor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 err="1" smtClean="0"/>
              <a:t>Simplest</a:t>
            </a:r>
            <a:r>
              <a:rPr lang="nl-NL" dirty="0" smtClean="0"/>
              <a:t> case: </a:t>
            </a:r>
            <a:r>
              <a:rPr lang="nl-NL" dirty="0" err="1" smtClean="0"/>
              <a:t>vanishing</a:t>
            </a:r>
            <a:r>
              <a:rPr lang="nl-NL" dirty="0" smtClean="0"/>
              <a:t> </a:t>
            </a:r>
            <a:r>
              <a:rPr lang="nl-NL" dirty="0" err="1" smtClean="0"/>
              <a:t>Weyl</a:t>
            </a:r>
            <a:r>
              <a:rPr lang="nl-NL" dirty="0" smtClean="0"/>
              <a:t> tensor.</a:t>
            </a:r>
          </a:p>
          <a:p>
            <a:pPr lvl="1"/>
            <a:r>
              <a:rPr lang="nl-NL" dirty="0" smtClean="0"/>
              <a:t>Bulk </a:t>
            </a:r>
            <a:r>
              <a:rPr lang="nl-NL" dirty="0" err="1" smtClean="0"/>
              <a:t>metric</a:t>
            </a:r>
            <a:r>
              <a:rPr lang="nl-NL" dirty="0" smtClean="0"/>
              <a:t> is </a:t>
            </a:r>
            <a:r>
              <a:rPr lang="nl-NL" dirty="0" err="1" smtClean="0"/>
              <a:t>conformally</a:t>
            </a:r>
            <a:r>
              <a:rPr lang="nl-NL" dirty="0" smtClean="0"/>
              <a:t> flat.</a:t>
            </a:r>
          </a:p>
          <a:p>
            <a:r>
              <a:rPr lang="nl-NL" dirty="0"/>
              <a:t>On-shell, the </a:t>
            </a:r>
            <a:r>
              <a:rPr lang="nl-NL" dirty="0" err="1"/>
              <a:t>Weyl</a:t>
            </a:r>
            <a:r>
              <a:rPr lang="nl-NL" dirty="0"/>
              <a:t> tensor </a:t>
            </a:r>
            <a:r>
              <a:rPr lang="nl-NL" dirty="0" err="1"/>
              <a:t>reduces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 smtClean="0"/>
              <a:t>:</a:t>
            </a:r>
          </a:p>
          <a:p>
            <a:endParaRPr lang="nl-NL" dirty="0"/>
          </a:p>
          <a:p>
            <a:r>
              <a:rPr lang="nl-NL" dirty="0" err="1" smtClean="0"/>
              <a:t>Together</a:t>
            </a:r>
            <a:r>
              <a:rPr lang="nl-NL" dirty="0" smtClean="0"/>
              <a:t> </a:t>
            </a:r>
            <a:r>
              <a:rPr lang="nl-NL" dirty="0" err="1" smtClean="0"/>
              <a:t>with</a:t>
            </a:r>
            <a:r>
              <a:rPr lang="nl-NL" dirty="0" smtClean="0"/>
              <a:t> </a:t>
            </a:r>
            <a:r>
              <a:rPr lang="nl-NL" dirty="0" err="1" smtClean="0"/>
              <a:t>Einstein’s</a:t>
            </a:r>
            <a:r>
              <a:rPr lang="nl-NL" dirty="0" smtClean="0"/>
              <a:t> </a:t>
            </a:r>
            <a:r>
              <a:rPr lang="nl-NL" dirty="0" err="1" smtClean="0"/>
              <a:t>equations</a:t>
            </a:r>
            <a:r>
              <a:rPr lang="nl-NL" dirty="0" smtClean="0"/>
              <a:t>:</a:t>
            </a:r>
            <a:endParaRPr lang="nl-NL" dirty="0"/>
          </a:p>
          <a:p>
            <a:endParaRPr lang="en-US" dirty="0" smtClean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/>
              <p:cNvSpPr txBox="1"/>
              <p:nvPr/>
            </p:nvSpPr>
            <p:spPr>
              <a:xfrm>
                <a:off x="1782808" y="3233727"/>
                <a:ext cx="5536516" cy="7861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2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400" b="0" i="1" smtClean="0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nl-NL" sz="2400" b="0" i="1" smtClean="0">
                              <a:latin typeface="Cambria Math"/>
                            </a:rPr>
                            <m:t>𝜇𝜈𝛼𝛽</m:t>
                          </m:r>
                        </m:sub>
                      </m:sSub>
                      <m:r>
                        <a:rPr lang="nl-NL" sz="24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nl-NL" sz="2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400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nl-NL" sz="2400" b="0" i="1" smtClean="0">
                              <a:latin typeface="Cambria Math"/>
                            </a:rPr>
                            <m:t>𝜇𝜈𝛼𝛽</m:t>
                          </m:r>
                        </m:sub>
                      </m:sSub>
                      <m:r>
                        <a:rPr lang="nl-NL" sz="24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nl-NL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sz="24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nl-NL" sz="24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sz="2400" b="0" i="1" smtClean="0">
                                  <a:latin typeface="Cambria Math"/>
                                </a:rPr>
                                <m:t>ℓ</m:t>
                              </m:r>
                            </m:e>
                            <m:sup>
                              <m:r>
                                <a:rPr lang="nl-NL" sz="24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nl-NL" sz="2400" b="0" i="1" smtClean="0">
                          <a:latin typeface="Cambria Math"/>
                        </a:rPr>
                        <m:t> </m:t>
                      </m:r>
                      <m:d>
                        <m:dPr>
                          <m:ctrlPr>
                            <a:rPr lang="nl-NL" sz="2400" b="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nl-NL" sz="2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4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nl-NL" sz="2400" b="0" i="1" smtClean="0">
                                  <a:latin typeface="Cambria Math"/>
                                </a:rPr>
                                <m:t>𝜇𝛼</m:t>
                              </m:r>
                            </m:sub>
                          </m:sSub>
                          <m:sSub>
                            <m:sSubPr>
                              <m:ctrlPr>
                                <a:rPr lang="nl-NL" sz="2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4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nl-NL" sz="2400" b="0" i="1" smtClean="0">
                                  <a:latin typeface="Cambria Math"/>
                                </a:rPr>
                                <m:t>𝜈𝛽</m:t>
                              </m:r>
                            </m:sub>
                          </m:sSub>
                          <m:r>
                            <a:rPr lang="nl-NL" sz="2400" b="0" i="1" smtClean="0"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nl-NL" sz="2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4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nl-NL" sz="2400" b="0" i="1" smtClean="0">
                                  <a:latin typeface="Cambria Math"/>
                                </a:rPr>
                                <m:t>𝜇𝛽</m:t>
                              </m:r>
                            </m:sub>
                          </m:sSub>
                          <m:sSub>
                            <m:sSubPr>
                              <m:ctrlPr>
                                <a:rPr lang="nl-NL" sz="2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4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nl-NL" sz="2400" b="0" i="1" smtClean="0">
                                  <a:latin typeface="Cambria Math"/>
                                </a:rPr>
                                <m:t>𝜈𝛼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nl-NL" sz="2400" dirty="0"/>
              </a:p>
            </p:txBody>
          </p:sp>
        </mc:Choice>
        <mc:Fallback xmlns="">
          <p:sp>
            <p:nvSpPr>
              <p:cNvPr id="6" name="Tekstvak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2808" y="3233727"/>
                <a:ext cx="5536516" cy="7861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/>
              <p:cNvSpPr txBox="1"/>
              <p:nvPr/>
            </p:nvSpPr>
            <p:spPr>
              <a:xfrm>
                <a:off x="1757832" y="4691480"/>
                <a:ext cx="6819496" cy="4206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b="0" i="1" smtClean="0">
                              <a:latin typeface="Cambria Math"/>
                            </a:rPr>
                            <m:t>ℓ</m:t>
                          </m:r>
                        </m:e>
                        <m:sup>
                          <m:r>
                            <a:rPr lang="nl-NL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𝑖𝑗𝑘𝑙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b="0" i="1" smtClean="0">
                              <a:latin typeface="Cambria Math"/>
                            </a:rPr>
                            <m:t>𝑔</m:t>
                          </m:r>
                        </m:e>
                      </m:d>
                      <m:r>
                        <a:rPr lang="nl-NL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𝑖𝑘</m:t>
                          </m:r>
                        </m:sub>
                      </m:sSub>
                      <m:sSubSup>
                        <m:sSub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nl-NL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𝑗𝑙</m:t>
                          </m:r>
                        </m:sub>
                        <m:sup>
                          <m:r>
                            <a:rPr lang="nl-NL" b="0" i="1" smtClean="0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nl-NL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𝑗𝑙</m:t>
                          </m:r>
                        </m:sub>
                      </m:sSub>
                      <m:sSubSup>
                        <m:sSub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nl-NL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𝑖𝑘</m:t>
                          </m:r>
                        </m:sub>
                        <m:sup>
                          <m:r>
                            <a:rPr lang="nl-NL" b="0" i="1" smtClean="0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nl-NL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𝑖𝑙</m:t>
                          </m:r>
                        </m:sub>
                      </m:sSub>
                      <m:sSubSup>
                        <m:sSub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nl-NL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𝑗𝑘</m:t>
                          </m:r>
                        </m:sub>
                        <m:sup>
                          <m:r>
                            <a:rPr lang="nl-NL" b="0" i="1" smtClean="0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nl-NL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𝑗𝑘</m:t>
                          </m:r>
                        </m:sub>
                      </m:sSub>
                      <m:sSubSup>
                        <m:sSub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nl-NL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𝑖𝑙</m:t>
                          </m:r>
                        </m:sub>
                        <m:sup>
                          <m:r>
                            <a:rPr lang="nl-NL" b="0" i="1" smtClean="0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nl-NL" b="0" i="1" smtClean="0">
                          <a:latin typeface="Cambria Math"/>
                        </a:rPr>
                        <m:t>−</m:t>
                      </m:r>
                      <m:r>
                        <a:rPr lang="nl-NL" b="0" i="1" smtClean="0">
                          <a:latin typeface="Cambria Math"/>
                        </a:rPr>
                        <m:t>𝜌</m:t>
                      </m:r>
                      <m:d>
                        <m:d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nl-NL" b="0" i="1" smtClean="0">
                                  <a:latin typeface="Cambria Math"/>
                                </a:rPr>
                                <m:t>𝑖𝑘</m:t>
                              </m:r>
                            </m:sub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′</m:t>
                              </m:r>
                            </m:sup>
                          </m:sSubSup>
                          <m:sSubSup>
                            <m:sSub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nl-NL" b="0" i="1" smtClean="0">
                                  <a:latin typeface="Cambria Math"/>
                                </a:rPr>
                                <m:t>𝑗𝑙</m:t>
                              </m:r>
                            </m:sub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′</m:t>
                              </m:r>
                            </m:sup>
                          </m:sSubSup>
                          <m:r>
                            <a:rPr lang="nl-NL" b="0" i="1" smtClean="0">
                              <a:latin typeface="Cambria Math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nl-NL" b="0" i="1" smtClean="0">
                                  <a:latin typeface="Cambria Math"/>
                                </a:rPr>
                                <m:t>𝑖𝑙</m:t>
                              </m:r>
                            </m:sub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′</m:t>
                              </m:r>
                            </m:sup>
                          </m:sSubSup>
                          <m:sSubSup>
                            <m:sSub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nl-NL" b="0" i="1" smtClean="0">
                                  <a:latin typeface="Cambria Math"/>
                                </a:rPr>
                                <m:t>𝑗𝑘</m:t>
                              </m:r>
                            </m:sub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′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5" name="Tekstvak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7832" y="4691480"/>
                <a:ext cx="6819496" cy="420628"/>
              </a:xfrm>
              <a:prstGeom prst="rect">
                <a:avLst/>
              </a:prstGeom>
              <a:blipFill rotWithShape="1">
                <a:blip r:embed="rId4"/>
                <a:stretch>
                  <a:fillRect b="-7246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/>
              <p:cNvSpPr txBox="1"/>
              <p:nvPr/>
            </p:nvSpPr>
            <p:spPr>
              <a:xfrm>
                <a:off x="1782808" y="5162325"/>
                <a:ext cx="2396682" cy="4693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200" b="0" i="0" smtClean="0">
                              <a:latin typeface="Cambria Math"/>
                            </a:rPr>
                            <m:t>𝛻</m:t>
                          </m:r>
                        </m:e>
                        <m:sub>
                          <m:r>
                            <a:rPr lang="nl-NL" sz="2200" b="0" i="1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  <m:sSubSup>
                        <m:sSubSup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nl-NL" sz="2200" b="0" i="1" smtClean="0">
                              <a:latin typeface="Cambria Math"/>
                            </a:rPr>
                            <m:t>𝑗𝑘</m:t>
                          </m:r>
                        </m:sub>
                        <m:sup>
                          <m:r>
                            <a:rPr lang="nl-NL" sz="2200" b="0" i="1" smtClean="0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nl-NL" sz="22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200" b="0" i="0" smtClean="0">
                              <a:latin typeface="Cambria Math"/>
                            </a:rPr>
                            <m:t>𝛻</m:t>
                          </m:r>
                        </m:e>
                        <m:sub>
                          <m:r>
                            <a:rPr lang="nl-NL" sz="2200" b="0" i="1" smtClean="0">
                              <a:latin typeface="Cambria Math"/>
                            </a:rPr>
                            <m:t>𝑗</m:t>
                          </m:r>
                        </m:sub>
                      </m:sSub>
                      <m:sSubSup>
                        <m:sSubSup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nl-NL" sz="2200" b="0" i="1" smtClean="0">
                              <a:latin typeface="Cambria Math"/>
                            </a:rPr>
                            <m:t>𝑖𝑘</m:t>
                          </m:r>
                        </m:sub>
                        <m:sup>
                          <m:r>
                            <a:rPr lang="nl-NL" sz="2200" b="0" i="1" smtClean="0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nl-NL" sz="22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nl-NL" sz="2200" dirty="0"/>
              </a:p>
            </p:txBody>
          </p:sp>
        </mc:Choice>
        <mc:Fallback xmlns="">
          <p:sp>
            <p:nvSpPr>
              <p:cNvPr id="8" name="Tekstvak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2808" y="5162325"/>
                <a:ext cx="2396682" cy="469359"/>
              </a:xfrm>
              <a:prstGeom prst="rect">
                <a:avLst/>
              </a:prstGeom>
              <a:blipFill rotWithShape="1">
                <a:blip r:embed="rId5"/>
                <a:stretch>
                  <a:fillRect b="-1039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/>
              <p:cNvSpPr txBox="1"/>
              <p:nvPr/>
            </p:nvSpPr>
            <p:spPr>
              <a:xfrm>
                <a:off x="1757832" y="5443543"/>
                <a:ext cx="2622193" cy="7261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𝑔</m:t>
                          </m:r>
                        </m:e>
                        <m:sup>
                          <m:r>
                            <a:rPr lang="nl-NL" sz="2200" b="0" i="1" smtClean="0">
                              <a:latin typeface="Cambria Math"/>
                            </a:rPr>
                            <m:t>′′</m:t>
                          </m:r>
                        </m:sup>
                      </m:sSup>
                      <m:r>
                        <a:rPr lang="nl-NL" sz="22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sz="22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nl-NL" sz="22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𝑔</m:t>
                          </m:r>
                        </m:e>
                        <m:sup>
                          <m:r>
                            <a:rPr lang="nl-NL" sz="2200" b="0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  <m:sSup>
                        <m:sSup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𝑔</m:t>
                          </m:r>
                        </m:e>
                        <m:sup>
                          <m:r>
                            <a:rPr lang="nl-NL" sz="2200" b="0" i="1" smtClean="0">
                              <a:latin typeface="Cambria Math"/>
                            </a:rPr>
                            <m:t>−1</m:t>
                          </m:r>
                        </m:sup>
                      </m:sSup>
                      <m:sSup>
                        <m:sSup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𝑔</m:t>
                          </m:r>
                        </m:e>
                        <m:sup>
                          <m:r>
                            <a:rPr lang="nl-NL" sz="2200" b="0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nl-NL" sz="22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nl-NL" sz="2200" dirty="0"/>
              </a:p>
            </p:txBody>
          </p:sp>
        </mc:Choice>
        <mc:Fallback xmlns="">
          <p:sp>
            <p:nvSpPr>
              <p:cNvPr id="9" name="Tekstvak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7832" y="5443543"/>
                <a:ext cx="2622193" cy="72616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kstvak 10"/>
              <p:cNvSpPr txBox="1"/>
              <p:nvPr/>
            </p:nvSpPr>
            <p:spPr>
              <a:xfrm>
                <a:off x="7879705" y="3909586"/>
                <a:ext cx="1048428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200" b="0" i="1" smtClean="0">
                          <a:latin typeface="Cambria Math"/>
                        </a:rPr>
                        <m:t>𝜌</m:t>
                      </m:r>
                      <m:r>
                        <a:rPr lang="nl-NL" sz="22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𝑟</m:t>
                          </m:r>
                        </m:e>
                        <m:sup>
                          <m:r>
                            <a:rPr lang="nl-NL" sz="22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nl-NL" sz="2200" dirty="0"/>
              </a:p>
            </p:txBody>
          </p:sp>
        </mc:Choice>
        <mc:Fallback xmlns="">
          <p:sp>
            <p:nvSpPr>
              <p:cNvPr id="11" name="Tekstvak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9705" y="3909586"/>
                <a:ext cx="1048428" cy="430887"/>
              </a:xfrm>
              <a:prstGeom prst="rect">
                <a:avLst/>
              </a:prstGeom>
              <a:blipFill rotWithShape="1">
                <a:blip r:embed="rId7"/>
                <a:stretch>
                  <a:fillRect b="-845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kstvak 12"/>
              <p:cNvSpPr txBox="1"/>
              <p:nvPr/>
            </p:nvSpPr>
            <p:spPr>
              <a:xfrm>
                <a:off x="1206078" y="4733184"/>
                <a:ext cx="5517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i="1" dirty="0" smtClean="0">
                          <a:latin typeface="Cambria Math"/>
                        </a:rPr>
                        <m:t>(1)</m:t>
                      </m:r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13" name="Tekstvak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6078" y="4733184"/>
                <a:ext cx="551754" cy="369332"/>
              </a:xfrm>
              <a:prstGeom prst="rect">
                <a:avLst/>
              </a:prstGeom>
              <a:blipFill rotWithShape="1">
                <a:blip r:embed="rId8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hthoek 13"/>
              <p:cNvSpPr/>
              <p:nvPr/>
            </p:nvSpPr>
            <p:spPr>
              <a:xfrm>
                <a:off x="1206078" y="5191878"/>
                <a:ext cx="55175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i="1" dirty="0" smtClean="0">
                          <a:latin typeface="Cambria Math"/>
                        </a:rPr>
                        <m:t>(</m:t>
                      </m:r>
                      <m:r>
                        <a:rPr lang="nl-NL" b="0" i="1" dirty="0" smtClean="0">
                          <a:latin typeface="Cambria Math"/>
                        </a:rPr>
                        <m:t>2</m:t>
                      </m:r>
                      <m:r>
                        <a:rPr lang="nl-NL" i="1" dirty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14" name="Rechthoek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6078" y="5191878"/>
                <a:ext cx="551754" cy="369332"/>
              </a:xfrm>
              <a:prstGeom prst="rect">
                <a:avLst/>
              </a:prstGeom>
              <a:blipFill rotWithShape="1">
                <a:blip r:embed="rId9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hthoek 14"/>
              <p:cNvSpPr/>
              <p:nvPr/>
            </p:nvSpPr>
            <p:spPr>
              <a:xfrm>
                <a:off x="1206078" y="5631684"/>
                <a:ext cx="55175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i="1" dirty="0" smtClean="0">
                          <a:latin typeface="Cambria Math"/>
                        </a:rPr>
                        <m:t>(</m:t>
                      </m:r>
                      <m:r>
                        <a:rPr lang="nl-NL" b="0" i="1" dirty="0" smtClean="0">
                          <a:latin typeface="Cambria Math"/>
                        </a:rPr>
                        <m:t>3</m:t>
                      </m:r>
                      <m:r>
                        <a:rPr lang="nl-NL" i="1" dirty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15" name="Rechthoek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6078" y="5631684"/>
                <a:ext cx="551754" cy="369332"/>
              </a:xfrm>
              <a:prstGeom prst="rect">
                <a:avLst/>
              </a:prstGeom>
              <a:blipFill rotWithShape="1">
                <a:blip r:embed="rId10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581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Outline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 err="1" smtClean="0"/>
              <a:t>AdS</a:t>
            </a:r>
            <a:r>
              <a:rPr lang="nl-NL" dirty="0" smtClean="0"/>
              <a:t>/CFT: </a:t>
            </a:r>
            <a:r>
              <a:rPr lang="nl-NL" dirty="0" err="1" smtClean="0"/>
              <a:t>generalities</a:t>
            </a:r>
            <a:r>
              <a:rPr lang="nl-NL" dirty="0" smtClean="0"/>
              <a:t> </a:t>
            </a:r>
            <a:r>
              <a:rPr lang="nl-NL" dirty="0" err="1" smtClean="0"/>
              <a:t>and</a:t>
            </a:r>
            <a:r>
              <a:rPr lang="nl-NL" dirty="0" smtClean="0"/>
              <a:t> </a:t>
            </a:r>
            <a:r>
              <a:rPr lang="nl-NL" dirty="0" err="1" smtClean="0"/>
              <a:t>holographic</a:t>
            </a:r>
            <a:r>
              <a:rPr lang="nl-NL" dirty="0" smtClean="0"/>
              <a:t> </a:t>
            </a:r>
            <a:r>
              <a:rPr lang="nl-NL" dirty="0" err="1" smtClean="0"/>
              <a:t>renormalization</a:t>
            </a:r>
            <a:endParaRPr lang="nl-NL" dirty="0" smtClean="0"/>
          </a:p>
          <a:p>
            <a:r>
              <a:rPr lang="nl-NL" dirty="0" err="1" smtClean="0"/>
              <a:t>Boundary</a:t>
            </a:r>
            <a:r>
              <a:rPr lang="nl-NL" dirty="0" smtClean="0"/>
              <a:t> </a:t>
            </a:r>
            <a:r>
              <a:rPr lang="nl-NL" dirty="0" err="1" smtClean="0"/>
              <a:t>graviton</a:t>
            </a:r>
            <a:r>
              <a:rPr lang="nl-NL" dirty="0" smtClean="0"/>
              <a:t>: </a:t>
            </a:r>
            <a:r>
              <a:rPr lang="nl-NL" dirty="0" err="1" smtClean="0"/>
              <a:t>duality</a:t>
            </a:r>
            <a:r>
              <a:rPr lang="nl-NL" dirty="0" smtClean="0"/>
              <a:t> </a:t>
            </a:r>
            <a:r>
              <a:rPr lang="nl-NL" dirty="0" err="1" smtClean="0"/>
              <a:t>and</a:t>
            </a:r>
            <a:r>
              <a:rPr lang="nl-NL" dirty="0" smtClean="0"/>
              <a:t> CFT </a:t>
            </a:r>
            <a:r>
              <a:rPr lang="nl-NL" dirty="0" err="1" smtClean="0"/>
              <a:t>coupled</a:t>
            </a:r>
            <a:r>
              <a:rPr lang="nl-NL" dirty="0" smtClean="0"/>
              <a:t>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gravity</a:t>
            </a:r>
            <a:endParaRPr lang="nl-NL" dirty="0" smtClean="0"/>
          </a:p>
          <a:p>
            <a:r>
              <a:rPr lang="nl-NL" dirty="0" err="1" smtClean="0"/>
              <a:t>Instanton</a:t>
            </a:r>
            <a:r>
              <a:rPr lang="nl-NL" dirty="0" smtClean="0"/>
              <a:t> </a:t>
            </a:r>
            <a:r>
              <a:rPr lang="nl-NL" dirty="0" err="1" smtClean="0"/>
              <a:t>solutions</a:t>
            </a:r>
            <a:endParaRPr lang="nl-NL" dirty="0" smtClean="0"/>
          </a:p>
          <a:p>
            <a:endParaRPr lang="nl-NL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153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Vanishing</a:t>
            </a:r>
            <a:r>
              <a:rPr lang="nl-NL" dirty="0" smtClean="0"/>
              <a:t> </a:t>
            </a:r>
            <a:r>
              <a:rPr lang="nl-NL" dirty="0" err="1" smtClean="0"/>
              <a:t>Weyl</a:t>
            </a:r>
            <a:r>
              <a:rPr lang="nl-NL" dirty="0" smtClean="0"/>
              <a:t> Tensor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nl-NL" dirty="0" smtClean="0"/>
                  <a:t>Equation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nl-NL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nl-NL" b="0" i="1" smtClean="0">
                            <a:latin typeface="Cambria Math"/>
                          </a:rPr>
                          <m:t>3</m:t>
                        </m:r>
                      </m:e>
                    </m:d>
                  </m:oMath>
                </a14:m>
                <a:r>
                  <a:rPr lang="nl-NL" dirty="0" smtClean="0"/>
                  <a:t> </a:t>
                </a:r>
                <a:r>
                  <a:rPr lang="nl-NL" dirty="0" err="1" smtClean="0"/>
                  <a:t>implies</a:t>
                </a:r>
                <a:r>
                  <a:rPr lang="nl-NL" dirty="0" smtClean="0"/>
                  <a:t>:</a:t>
                </a:r>
              </a:p>
              <a:p>
                <a:pPr lvl="1"/>
                <a:r>
                  <a:rPr lang="nl-NL" dirty="0" smtClean="0"/>
                  <a:t>Series </a:t>
                </a:r>
                <a:r>
                  <a:rPr lang="nl-NL" dirty="0" err="1" smtClean="0"/>
                  <a:t>terminates</a:t>
                </a:r>
                <a:r>
                  <a:rPr lang="nl-NL" dirty="0" smtClean="0"/>
                  <a:t> at order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nl-NL" b="0" i="1" smtClean="0">
                            <a:latin typeface="Cambria Math"/>
                          </a:rPr>
                          <m:t>𝜌</m:t>
                        </m:r>
                      </m:e>
                      <m:sup>
                        <m:r>
                          <a:rPr lang="nl-NL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nl-NL" dirty="0" smtClean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dirty="0" smtClean="0">
                            <a:latin typeface="Cambria Math"/>
                          </a:rPr>
                          <m:t>𝑔</m:t>
                        </m:r>
                      </m:e>
                      <m:sub>
                        <m:d>
                          <m:dPr>
                            <m:ctrlPr>
                              <a:rPr lang="nl-NL" b="0" i="1" dirty="0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nl-NL" b="0" i="1" dirty="0" smtClean="0">
                                <a:latin typeface="Cambria Math"/>
                              </a:rPr>
                              <m:t>4</m:t>
                            </m:r>
                          </m:e>
                        </m:d>
                      </m:sub>
                    </m:sSub>
                  </m:oMath>
                </a14:m>
                <a:r>
                  <a:rPr lang="nl-NL" dirty="0" smtClean="0"/>
                  <a:t> is last non-</a:t>
                </a:r>
                <a:r>
                  <a:rPr lang="nl-NL" dirty="0" err="1" smtClean="0"/>
                  <a:t>vanishing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coefficient</a:t>
                </a:r>
                <a:r>
                  <a:rPr lang="nl-NL" dirty="0" smtClean="0"/>
                  <a:t>.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(3)</m:t>
                    </m:r>
                  </m:oMath>
                </a14:m>
                <a:r>
                  <a:rPr lang="nl-NL" dirty="0" smtClean="0"/>
                  <a:t> </a:t>
                </a:r>
                <a:r>
                  <a:rPr lang="nl-NL" dirty="0" err="1" smtClean="0"/>
                  <a:t>can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be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integrated</a:t>
                </a:r>
                <a:r>
                  <a:rPr lang="nl-NL" dirty="0" smtClean="0"/>
                  <a:t>:</a:t>
                </a:r>
              </a:p>
              <a:p>
                <a:pPr lvl="1"/>
                <a:endParaRPr lang="nl-NL" dirty="0"/>
              </a:p>
              <a:p>
                <a:pPr lvl="1"/>
                <a:endParaRPr lang="nl-NL" dirty="0" smtClean="0"/>
              </a:p>
              <a:p>
                <a:r>
                  <a:rPr lang="nl-NL" dirty="0" err="1" smtClean="0"/>
                  <a:t>Equation</a:t>
                </a:r>
                <a:r>
                  <a:rPr lang="nl-NL" dirty="0" smtClean="0"/>
                  <a:t>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(2)</m:t>
                    </m:r>
                  </m:oMath>
                </a14:m>
                <a:r>
                  <a:rPr lang="nl-NL" dirty="0" smtClean="0"/>
                  <a:t> </a:t>
                </a:r>
                <a:r>
                  <a:rPr lang="nl-NL" dirty="0" err="1" smtClean="0"/>
                  <a:t>implies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that</a:t>
                </a:r>
                <a:r>
                  <a:rPr lang="nl-NL" dirty="0" smtClean="0"/>
                  <a:t> the </a:t>
                </a:r>
                <a:r>
                  <a:rPr lang="nl-NL" dirty="0" err="1" smtClean="0"/>
                  <a:t>Cotton</a:t>
                </a:r>
                <a:r>
                  <a:rPr lang="nl-NL" dirty="0" smtClean="0"/>
                  <a:t> tensor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d>
                          <m:d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nl-NL" b="0" i="1" smtClean="0">
                                <a:latin typeface="Cambria Math"/>
                              </a:rPr>
                              <m:t>0</m:t>
                            </m:r>
                          </m:e>
                        </m:d>
                      </m:sub>
                    </m:sSub>
                  </m:oMath>
                </a14:m>
                <a:r>
                  <a:rPr lang="nl-NL" dirty="0" err="1" smtClean="0"/>
                  <a:t>vanishes</a:t>
                </a:r>
                <a:r>
                  <a:rPr lang="nl-NL" dirty="0" smtClean="0"/>
                  <a:t>:</a:t>
                </a:r>
              </a:p>
              <a:p>
                <a:pPr lvl="1"/>
                <a:r>
                  <a:rPr lang="nl-NL" dirty="0" smtClean="0"/>
                  <a:t>The </a:t>
                </a:r>
                <a:r>
                  <a:rPr lang="nl-NL" dirty="0" err="1" smtClean="0"/>
                  <a:t>boundary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metric</a:t>
                </a:r>
                <a:r>
                  <a:rPr lang="nl-NL" dirty="0" smtClean="0"/>
                  <a:t> is </a:t>
                </a:r>
                <a:r>
                  <a:rPr lang="nl-NL" dirty="0" err="1" smtClean="0"/>
                  <a:t>conformally</a:t>
                </a:r>
                <a:r>
                  <a:rPr lang="nl-NL" dirty="0" smtClean="0"/>
                  <a:t> flat.</a:t>
                </a:r>
              </a:p>
              <a:p>
                <a:pPr lvl="1"/>
                <a:r>
                  <a:rPr lang="nl-NL" dirty="0"/>
                  <a:t>Bulk </a:t>
                </a:r>
                <a:r>
                  <a:rPr lang="nl-NL" dirty="0" err="1"/>
                  <a:t>metric</a:t>
                </a:r>
                <a:r>
                  <a:rPr lang="nl-NL" dirty="0"/>
                  <a:t> </a:t>
                </a:r>
                <a:r>
                  <a:rPr lang="nl-NL" dirty="0" err="1"/>
                  <a:t>conformally</a:t>
                </a:r>
                <a:r>
                  <a:rPr lang="nl-NL" dirty="0"/>
                  <a:t> flat </a:t>
                </a:r>
                <a:r>
                  <a:rPr lang="nl-NL" dirty="0" err="1"/>
                  <a:t>iff</a:t>
                </a:r>
                <a:r>
                  <a:rPr lang="nl-NL" dirty="0"/>
                  <a:t> </a:t>
                </a:r>
                <a:r>
                  <a:rPr lang="nl-NL" dirty="0" err="1"/>
                  <a:t>boundary</a:t>
                </a:r>
                <a:r>
                  <a:rPr lang="nl-NL" dirty="0"/>
                  <a:t> </a:t>
                </a:r>
                <a:r>
                  <a:rPr lang="nl-NL" dirty="0" err="1"/>
                  <a:t>metric</a:t>
                </a:r>
                <a:r>
                  <a:rPr lang="nl-NL" dirty="0"/>
                  <a:t> </a:t>
                </a:r>
                <a:r>
                  <a:rPr lang="nl-NL" dirty="0" smtClean="0"/>
                  <a:t>is </a:t>
                </a:r>
                <a:r>
                  <a:rPr lang="nl-NL" dirty="0" err="1" smtClean="0"/>
                  <a:t>conformally</a:t>
                </a:r>
                <a:r>
                  <a:rPr lang="nl-NL" dirty="0" smtClean="0"/>
                  <a:t> flat.</a:t>
                </a:r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158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/>
              <p:cNvSpPr txBox="1"/>
              <p:nvPr/>
            </p:nvSpPr>
            <p:spPr>
              <a:xfrm>
                <a:off x="4829697" y="1837442"/>
                <a:ext cx="1173847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𝑔</m:t>
                          </m:r>
                        </m:e>
                        <m:sup>
                          <m:r>
                            <a:rPr lang="nl-NL" sz="2200" b="0" i="1" smtClean="0">
                              <a:latin typeface="Cambria Math"/>
                            </a:rPr>
                            <m:t>′′′</m:t>
                          </m:r>
                        </m:sup>
                      </m:sSup>
                      <m:r>
                        <a:rPr lang="nl-NL" sz="22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nl-NL" sz="2200" dirty="0"/>
              </a:p>
            </p:txBody>
          </p:sp>
        </mc:Choice>
        <mc:Fallback xmlns="">
          <p:sp>
            <p:nvSpPr>
              <p:cNvPr id="10" name="Tekstvak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9697" y="1837442"/>
                <a:ext cx="1173847" cy="430887"/>
              </a:xfrm>
              <a:prstGeom prst="rect">
                <a:avLst/>
              </a:prstGeom>
              <a:blipFill rotWithShape="1">
                <a:blip r:embed="rId4"/>
                <a:stretch>
                  <a:fillRect b="-845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kstvak 11"/>
              <p:cNvSpPr txBox="1"/>
              <p:nvPr/>
            </p:nvSpPr>
            <p:spPr>
              <a:xfrm>
                <a:off x="2054559" y="3188094"/>
                <a:ext cx="5185650" cy="6697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200" b="0" i="1" smtClean="0">
                          <a:latin typeface="Cambria Math"/>
                        </a:rPr>
                        <m:t>𝑔</m:t>
                      </m:r>
                      <m:r>
                        <a:rPr lang="nl-NL" sz="2200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1+</m:t>
                          </m:r>
                          <m:f>
                            <m:f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nl-NL" sz="2200" b="0" i="1" smtClean="0">
                                  <a:latin typeface="Cambria Math"/>
                                </a:rPr>
                                <m:t>𝜌</m:t>
                              </m:r>
                            </m:num>
                            <m:den>
                              <m:r>
                                <a:rPr lang="nl-NL" sz="22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sSub>
                            <m:sSub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sz="22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2200" b="0" i="1" smtClean="0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</m:d>
                            </m:sub>
                          </m:sSub>
                          <m:sSubSup>
                            <m:sSubSup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sz="22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2200" b="0" i="1" smtClean="0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  <m:sup>
                              <m:r>
                                <a:rPr lang="nl-NL" sz="2200" b="0" i="1" smtClean="0">
                                  <a:latin typeface="Cambria Math"/>
                                </a:rPr>
                                <m:t>−1</m:t>
                              </m:r>
                            </m:sup>
                          </m:sSubSup>
                        </m:e>
                      </m:d>
                      <m:sSub>
                        <m:sSub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</m:sub>
                      </m:sSub>
                      <m:d>
                        <m:d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1+</m:t>
                          </m:r>
                          <m:f>
                            <m:f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nl-NL" sz="2200" b="0" i="1" smtClean="0">
                                  <a:latin typeface="Cambria Math"/>
                                </a:rPr>
                                <m:t>𝜌</m:t>
                              </m:r>
                            </m:num>
                            <m:den>
                              <m:r>
                                <a:rPr lang="nl-NL" sz="22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sSubSup>
                            <m:sSubSup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sz="22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2200" b="0" i="1" smtClean="0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  <m:sup>
                              <m:r>
                                <a:rPr lang="nl-NL" sz="2200" b="0" i="1" smtClean="0">
                                  <a:latin typeface="Cambria Math"/>
                                </a:rPr>
                                <m:t>−1</m:t>
                              </m:r>
                            </m:sup>
                          </m:sSubSup>
                          <m:sSub>
                            <m:sSub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sz="22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2200" b="0" i="1" smtClean="0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</m:d>
                            </m:sub>
                          </m:sSub>
                        </m:e>
                      </m:d>
                    </m:oMath>
                  </m:oMathPara>
                </a14:m>
                <a:endParaRPr lang="nl-NL" sz="2200" dirty="0"/>
              </a:p>
            </p:txBody>
          </p:sp>
        </mc:Choice>
        <mc:Fallback xmlns="">
          <p:sp>
            <p:nvSpPr>
              <p:cNvPr id="12" name="Tekstvak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4559" y="3188094"/>
                <a:ext cx="5185650" cy="66979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kstvak 15"/>
              <p:cNvSpPr txBox="1"/>
              <p:nvPr/>
            </p:nvSpPr>
            <p:spPr>
              <a:xfrm>
                <a:off x="4647384" y="4381576"/>
                <a:ext cx="3493072" cy="5990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NL" sz="22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sz="2200" b="0" i="1" smtClean="0">
                            <a:latin typeface="Cambria Math"/>
                          </a:rPr>
                          <m:t>𝐶</m:t>
                        </m:r>
                      </m:e>
                      <m:sub>
                        <m:r>
                          <a:rPr lang="nl-NL" sz="2200" b="0" i="1" smtClean="0">
                            <a:latin typeface="Cambria Math"/>
                          </a:rPr>
                          <m:t>𝑖𝑗</m:t>
                        </m:r>
                      </m:sub>
                    </m:sSub>
                    <m:r>
                      <a:rPr lang="nl-NL" sz="22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nl-NL" sz="22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nl-NL" sz="22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nl-NL" sz="22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nl-NL" sz="22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2200" i="1">
                            <a:latin typeface="Cambria Math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nl-NL" sz="2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nl-NL" sz="2200" i="1">
                                <a:latin typeface="Cambria Math"/>
                              </a:rPr>
                              <m:t>𝜖</m:t>
                            </m:r>
                          </m:e>
                          <m:sub>
                            <m:r>
                              <a:rPr lang="nl-NL" sz="2200" i="1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e>
                      <m:sup>
                        <m:r>
                          <a:rPr lang="nl-NL" sz="2200" i="1">
                            <a:latin typeface="Cambria Math"/>
                          </a:rPr>
                          <m:t>𝑘𝑙</m:t>
                        </m:r>
                      </m:sup>
                    </m:sSup>
                    <m:sSub>
                      <m:sSubPr>
                        <m:ctrlPr>
                          <a:rPr lang="nl-NL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nl-NL" sz="2200">
                            <a:latin typeface="Cambria Math"/>
                          </a:rPr>
                          <m:t>𝛻</m:t>
                        </m:r>
                      </m:e>
                      <m:sub>
                        <m:r>
                          <a:rPr lang="nl-NL" sz="2200" i="1">
                            <a:latin typeface="Cambria Math"/>
                          </a:rPr>
                          <m:t>𝑘</m:t>
                        </m:r>
                      </m:sub>
                    </m:sSub>
                    <m:d>
                      <m:dPr>
                        <m:ctrlPr>
                          <a:rPr lang="nl-NL" sz="2200" b="0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nl-NL" sz="2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nl-NL" sz="2200" b="0" i="1" smtClean="0">
                                <a:latin typeface="Cambria Math"/>
                              </a:rPr>
                              <m:t>𝑅</m:t>
                            </m:r>
                          </m:e>
                          <m:sub>
                            <m:r>
                              <a:rPr lang="nl-NL" sz="2200" b="0" i="1" smtClean="0">
                                <a:latin typeface="Cambria Math"/>
                              </a:rPr>
                              <m:t>𝑗𝑙</m:t>
                            </m:r>
                          </m:sub>
                        </m:sSub>
                        <m:r>
                          <a:rPr lang="nl-NL" sz="2200" b="0" i="1" smtClean="0">
                            <a:latin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nl-NL" sz="2200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nl-NL" sz="2200" b="0" i="1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nl-NL" sz="2200" b="0" i="1" smtClean="0">
                                <a:latin typeface="Cambria Math"/>
                              </a:rPr>
                              <m:t>4</m:t>
                            </m:r>
                          </m:den>
                        </m:f>
                        <m:sSub>
                          <m:sSubPr>
                            <m:ctrlPr>
                              <a:rPr lang="nl-NL" sz="2200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nl-NL" sz="2200" b="0" i="1" smtClean="0">
                                <a:latin typeface="Cambria Math"/>
                              </a:rPr>
                              <m:t>𝑔</m:t>
                            </m:r>
                          </m:e>
                          <m:sub>
                            <m:r>
                              <a:rPr lang="nl-NL" sz="2200" b="0" i="1" smtClean="0">
                                <a:latin typeface="Cambria Math"/>
                              </a:rPr>
                              <m:t>𝑗𝑙</m:t>
                            </m:r>
                          </m:sub>
                        </m:sSub>
                        <m:r>
                          <a:rPr lang="nl-NL" sz="2200" b="0" i="1" smtClean="0">
                            <a:latin typeface="Cambria Math"/>
                          </a:rPr>
                          <m:t>𝑅</m:t>
                        </m:r>
                      </m:e>
                    </m:d>
                  </m:oMath>
                </a14:m>
                <a:endParaRPr lang="nl-NL" sz="2200" dirty="0"/>
              </a:p>
            </p:txBody>
          </p:sp>
        </mc:Choice>
        <mc:Fallback xmlns="">
          <p:sp>
            <p:nvSpPr>
              <p:cNvPr id="16" name="Tekstvak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7384" y="4381576"/>
                <a:ext cx="3493072" cy="5990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818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Vanishing</a:t>
            </a:r>
            <a:r>
              <a:rPr lang="nl-NL" dirty="0" smtClean="0"/>
              <a:t> </a:t>
            </a:r>
            <a:r>
              <a:rPr lang="nl-NL" dirty="0" err="1" smtClean="0"/>
              <a:t>Weyl</a:t>
            </a:r>
            <a:r>
              <a:rPr lang="nl-NL" dirty="0" smtClean="0"/>
              <a:t> Tensor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nl-NL" dirty="0" smtClean="0"/>
                  <a:t>Example: BTZ black hole on the </a:t>
                </a:r>
                <a:r>
                  <a:rPr lang="nl-NL" dirty="0" err="1" smtClean="0"/>
                  <a:t>boundary</a:t>
                </a:r>
                <a:r>
                  <a:rPr lang="nl-NL" dirty="0" smtClean="0"/>
                  <a:t>.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nl-NL" b="0" i="0" smtClean="0">
                          <a:latin typeface="Cambria Math"/>
                        </a:rPr>
                        <m:t>d</m:t>
                      </m:r>
                      <m:sSup>
                        <m:s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b="0" i="1" smtClean="0">
                              <a:latin typeface="Cambria Math"/>
                            </a:rPr>
                            <m:t>𝑠</m:t>
                          </m:r>
                        </m:e>
                        <m:sup>
                          <m:r>
                            <a:rPr lang="nl-NL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nl-NL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b="0" i="1" smtClean="0">
                              <a:latin typeface="Cambria Math"/>
                            </a:rPr>
                            <m:t>ℓ</m:t>
                          </m:r>
                        </m:e>
                        <m:sup>
                          <m:r>
                            <a:rPr lang="nl-NL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latin typeface="Cambria Math"/>
                                </a:rPr>
                                <m:t>d</m:t>
                              </m:r>
                              <m:sSup>
                                <m:sSup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𝜌</m:t>
                                  </m:r>
                                </m:e>
                                <m:sup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nl-NL" b="0" i="1" smtClean="0">
                                  <a:latin typeface="Cambria Math"/>
                                </a:rPr>
                                <m:t>4</m:t>
                              </m:r>
                              <m:sSup>
                                <m:sSup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𝜌</m:t>
                                  </m:r>
                                </m:e>
                                <m:sup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  <m:r>
                            <a:rPr lang="nl-NL" b="0" i="1" smtClean="0">
                              <a:latin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nl-NL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nl-NL" b="0" i="1" smtClean="0">
                                  <a:latin typeface="Cambria Math"/>
                                </a:rPr>
                                <m:t>𝜌</m:t>
                              </m:r>
                            </m:den>
                          </m:f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1+</m:t>
                                  </m:r>
                                  <m:f>
                                    <m:fPr>
                                      <m:ctrlPr>
                                        <a:rPr lang="nl-NL" b="0" i="1" smtClean="0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nl-NL" b="0" i="1" smtClean="0">
                                          <a:latin typeface="Cambria Math"/>
                                        </a:rPr>
                                        <m:t>𝜌</m:t>
                                      </m:r>
                                    </m:num>
                                    <m:den>
                                      <m:r>
                                        <a:rPr lang="nl-NL" b="0" i="1" smtClean="0">
                                          <a:latin typeface="Cambria Math"/>
                                        </a:rPr>
                                        <m:t>4</m:t>
                                      </m:r>
                                      <m:sSup>
                                        <m:sSupPr>
                                          <m:ctrlPr>
                                            <a:rPr lang="nl-NL" b="0" i="1" smtClean="0">
                                              <a:latin typeface="Cambria Math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nl-NL" b="0" i="1" smtClean="0">
                                              <a:latin typeface="Cambria Math"/>
                                            </a:rPr>
                                            <m:t>𝐿</m:t>
                                          </m:r>
                                        </m:e>
                                        <m:sup>
                                          <m:r>
                                            <a:rPr lang="nl-NL" b="0" i="1" smtClean="0"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nl-NL">
                              <a:latin typeface="Cambria Math"/>
                            </a:rPr>
                            <m:t>d</m:t>
                          </m:r>
                          <m:sSubSup>
                            <m:sSubSup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𝑠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  <m:sup>
                              <m:r>
                                <a:rPr lang="nl-NL" i="1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  <m:r>
                            <m:rPr>
                              <m:sty m:val="p"/>
                            </m:rPr>
                            <a:rPr lang="nl-NL" b="0" i="0" smtClean="0">
                              <a:latin typeface="Cambria Math"/>
                            </a:rPr>
                            <m:t>d</m:t>
                          </m:r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𝑖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nl-NL" b="0" i="0" smtClean="0">
                              <a:latin typeface="Cambria Math"/>
                            </a:rPr>
                            <m:t>d</m:t>
                          </m:r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𝑗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nl-NL" dirty="0" smtClean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nl-NL">
                          <a:latin typeface="Cambria Math"/>
                        </a:rPr>
                        <m:t>d</m:t>
                      </m:r>
                      <m:sSubSup>
                        <m:sSubSupPr>
                          <m:ctrlPr>
                            <a:rPr lang="nl-NL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nl-NL" i="1">
                              <a:latin typeface="Cambria Math"/>
                            </a:rPr>
                            <m:t>𝑠</m:t>
                          </m:r>
                        </m:e>
                        <m:sub>
                          <m:d>
                            <m:d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</m:sub>
                        <m:sup>
                          <m:r>
                            <a:rPr lang="nl-NL" i="1">
                              <a:latin typeface="Cambria Math"/>
                            </a:rPr>
                            <m:t>2</m:t>
                          </m:r>
                        </m:sup>
                      </m:sSubSup>
                      <m:r>
                        <a:rPr lang="nl-NL" b="0" i="1" smtClean="0">
                          <a:latin typeface="Cambria Math"/>
                        </a:rPr>
                        <m:t>=−</m:t>
                      </m:r>
                      <m:sSup>
                        <m:s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b="0" i="1" smtClean="0">
                              <a:latin typeface="Cambria Math"/>
                            </a:rPr>
                            <m:t>𝑓</m:t>
                          </m:r>
                        </m:e>
                        <m:sup>
                          <m:r>
                            <a:rPr lang="nl-NL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nl-NL" b="0" i="0" smtClean="0">
                          <a:latin typeface="Cambria Math"/>
                        </a:rPr>
                        <m:t>d</m:t>
                      </m:r>
                      <m:sSup>
                        <m:s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b="0" i="1" smtClean="0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nl-NL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nl-NL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nl-NL" b="0" i="0" smtClean="0">
                              <a:latin typeface="Cambria Math"/>
                            </a:rPr>
                            <m:t>d</m:t>
                          </m:r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𝑓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nl-NL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b="0" i="1" smtClean="0">
                              <a:latin typeface="Cambria Math"/>
                            </a:rPr>
                            <m:t>𝑟</m:t>
                          </m:r>
                        </m:e>
                        <m:sup>
                          <m:r>
                            <a:rPr lang="nl-NL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𝜙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latin typeface="Cambria Math"/>
                                </a:rPr>
                                <m:t>d</m:t>
                              </m:r>
                              <m:r>
                                <a:rPr lang="nl-NL" b="0" i="1" smtClean="0">
                                  <a:latin typeface="Cambria Math"/>
                                </a:rPr>
                                <m:t>𝑡</m:t>
                              </m:r>
                              <m:r>
                                <a:rPr lang="nl-NL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latin typeface="Cambria Math"/>
                                </a:rPr>
                                <m:t>d</m:t>
                              </m:r>
                              <m:r>
                                <a:rPr lang="nl-NL" b="0" i="1" smtClean="0">
                                  <a:latin typeface="Cambria Math"/>
                                </a:rPr>
                                <m:t>𝜙</m:t>
                              </m:r>
                            </m:e>
                          </m:d>
                        </m:e>
                        <m:sup>
                          <m:r>
                            <a:rPr lang="nl-NL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nl-NL" b="0" dirty="0" smtClean="0"/>
              </a:p>
              <a:p>
                <a:pPr marL="768096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b="0" i="1" smtClean="0">
                              <a:latin typeface="Cambria Math"/>
                            </a:rPr>
                            <m:t>𝑓</m:t>
                          </m:r>
                        </m:e>
                        <m:sup>
                          <m:r>
                            <a:rPr lang="nl-NL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nl-NL" b="0" i="1" smtClean="0">
                          <a:latin typeface="Cambria Math"/>
                        </a:rPr>
                        <m:t>=−</m:t>
                      </m:r>
                      <m:r>
                        <a:rPr lang="nl-NL" b="0" i="1" smtClean="0">
                          <a:latin typeface="Cambria Math"/>
                        </a:rPr>
                        <m:t>𝑀</m:t>
                      </m:r>
                      <m:r>
                        <a:rPr lang="nl-NL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𝑟</m:t>
                                  </m:r>
                                </m:num>
                                <m:den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𝐿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nl-NL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nl-NL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𝐽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nl-NL" b="0" i="1" smtClean="0">
                              <a:latin typeface="Cambria Math"/>
                            </a:rPr>
                            <m:t>4</m:t>
                          </m:r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nl-NL" b="0" dirty="0" smtClean="0"/>
              </a:p>
              <a:p>
                <a:pPr marL="768096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latin typeface="Cambria Math"/>
                            </a:rPr>
                            <m:t>𝑁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𝜙</m:t>
                          </m:r>
                        </m:sub>
                      </m:sSub>
                      <m:r>
                        <a:rPr lang="nl-NL" b="0" i="1" smtClean="0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b="0" i="1" smtClean="0">
                              <a:latin typeface="Cambria Math"/>
                            </a:rPr>
                            <m:t>𝐽</m:t>
                          </m:r>
                        </m:num>
                        <m:den>
                          <m:r>
                            <a:rPr lang="nl-NL" b="0" i="1" smtClean="0">
                              <a:latin typeface="Cambria Math"/>
                            </a:rPr>
                            <m:t>2</m:t>
                          </m:r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nl-NL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latin typeface="Cambria Math"/>
                            </a:rPr>
                            <m:t>𝑁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𝜙</m:t>
                          </m:r>
                        </m:sub>
                      </m:sSub>
                      <m:d>
                        <m:d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b="0" i="1" smtClean="0">
                              <a:latin typeface="Cambria Math"/>
                            </a:rPr>
                            <m:t>∞</m:t>
                          </m:r>
                        </m:e>
                      </m:d>
                    </m:oMath>
                  </m:oMathPara>
                </a14:m>
                <a:endParaRPr lang="nl-NL" dirty="0" smtClean="0"/>
              </a:p>
              <a:p>
                <a:r>
                  <a:rPr lang="nl-NL" dirty="0" smtClean="0"/>
                  <a:t>The </a:t>
                </a:r>
                <a:r>
                  <a:rPr lang="nl-NL" dirty="0" err="1" smtClean="0"/>
                  <a:t>geometry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extends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to</a:t>
                </a:r>
                <a:r>
                  <a:rPr lang="nl-NL" dirty="0" smtClean="0"/>
                  <a:t> the bulk.</a:t>
                </a:r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659" b="-13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/>
              <p:cNvSpPr txBox="1"/>
              <p:nvPr/>
            </p:nvSpPr>
            <p:spPr>
              <a:xfrm>
                <a:off x="6024171" y="5138670"/>
                <a:ext cx="3119828" cy="394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b="0" i="1" smtClean="0">
                          <a:latin typeface="Cambria Math"/>
                        </a:rPr>
                        <m:t>𝑀</m:t>
                      </m:r>
                      <m:r>
                        <a:rPr lang="nl-NL" b="0" i="1" smtClean="0">
                          <a:latin typeface="Cambria Math"/>
                        </a:rPr>
                        <m:t>,</m:t>
                      </m:r>
                      <m:r>
                        <a:rPr lang="nl-NL" b="0" i="1" smtClean="0">
                          <a:latin typeface="Cambria Math"/>
                        </a:rPr>
                        <m:t>𝐿</m:t>
                      </m:r>
                      <m:r>
                        <a:rPr lang="nl-NL" b="0" i="1" smtClean="0">
                          <a:latin typeface="Cambria Math"/>
                        </a:rPr>
                        <m:t>,</m:t>
                      </m:r>
                      <m:r>
                        <a:rPr lang="nl-NL" b="0" i="1" smtClean="0">
                          <a:latin typeface="Cambria Math"/>
                        </a:rPr>
                        <m:t>𝐽</m:t>
                      </m:r>
                      <m:r>
                        <a:rPr lang="nl-NL" b="0" i="1" smtClean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latin typeface="Cambria Math"/>
                            </a:rPr>
                            <m:t>𝑁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𝜙</m:t>
                          </m:r>
                        </m:sub>
                      </m:sSub>
                      <m:d>
                        <m:d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b="0" i="1" smtClean="0">
                              <a:latin typeface="Cambria Math"/>
                            </a:rPr>
                            <m:t>∞</m:t>
                          </m:r>
                        </m:e>
                      </m:d>
                      <m:r>
                        <a:rPr lang="nl-NL" b="0" i="0" smtClean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nl-NL" b="0" i="0" smtClean="0">
                          <a:latin typeface="Cambria Math"/>
                        </a:rPr>
                        <m:t>parameters</m:t>
                      </m:r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5" name="Tekstvak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4171" y="5138670"/>
                <a:ext cx="3119828" cy="394082"/>
              </a:xfrm>
              <a:prstGeom prst="rect">
                <a:avLst/>
              </a:prstGeom>
              <a:blipFill rotWithShape="1">
                <a:blip r:embed="rId4"/>
                <a:stretch>
                  <a:fillRect b="-923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2304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Self</a:t>
            </a:r>
            <a:r>
              <a:rPr lang="nl-NL" dirty="0" smtClean="0"/>
              <a:t>-Dual </a:t>
            </a:r>
            <a:r>
              <a:rPr lang="nl-NL" dirty="0" err="1" smtClean="0"/>
              <a:t>Solutions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nl-NL" dirty="0" smtClean="0"/>
                  <a:t>Next case: non-zero, </a:t>
                </a:r>
                <a:r>
                  <a:rPr lang="nl-NL" dirty="0" err="1" smtClean="0"/>
                  <a:t>self-dual</a:t>
                </a:r>
                <a:r>
                  <a:rPr lang="nl-NL" dirty="0"/>
                  <a:t> </a:t>
                </a:r>
                <a:r>
                  <a:rPr lang="nl-NL" dirty="0" err="1" smtClean="0"/>
                  <a:t>Weyl</a:t>
                </a:r>
                <a:r>
                  <a:rPr lang="nl-NL" dirty="0" smtClean="0"/>
                  <a:t> tensor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nl-NL" i="1">
                              <a:latin typeface="Cambria Math"/>
                            </a:rPr>
                            <m:t>𝜇𝜈𝛼𝛽</m:t>
                          </m:r>
                        </m:sub>
                      </m:sSub>
                      <m:r>
                        <a:rPr lang="nl-NL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nl-NL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nl-NL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nl-NL" i="1">
                          <a:latin typeface="Cambria Math"/>
                        </a:rPr>
                        <m:t> </m:t>
                      </m:r>
                      <m:sSup>
                        <m:sSupPr>
                          <m:ctrlPr>
                            <a:rPr lang="nl-NL" i="1">
                              <a:latin typeface="Cambria Math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nl-NL" i="1">
                                  <a:latin typeface="Cambria Math"/>
                                </a:rPr>
                                <m:t>𝜇𝜈</m:t>
                              </m:r>
                            </m:sub>
                          </m:sSub>
                        </m:e>
                        <m:sup>
                          <m:r>
                            <a:rPr lang="nl-NL" i="1">
                              <a:latin typeface="Cambria Math"/>
                            </a:rPr>
                            <m:t>𝛾𝛿</m:t>
                          </m:r>
                        </m:sup>
                      </m:sSup>
                      <m:r>
                        <a:rPr lang="nl-NL" i="1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nl-NL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nl-NL" i="1">
                              <a:latin typeface="Cambria Math"/>
                            </a:rPr>
                            <m:t>𝛾𝛿𝛼𝛽</m:t>
                          </m:r>
                        </m:sub>
                      </m:sSub>
                    </m:oMath>
                  </m:oMathPara>
                </a14:m>
                <a:endParaRPr lang="nl-NL" dirty="0"/>
              </a:p>
              <a:p>
                <a:r>
                  <a:rPr lang="nl-NL" dirty="0" err="1" smtClean="0"/>
                  <a:t>Solve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coupled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equations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asymptotically</a:t>
                </a:r>
                <a:r>
                  <a:rPr lang="nl-NL" dirty="0" smtClean="0"/>
                  <a:t>:</a:t>
                </a:r>
              </a:p>
              <a:p>
                <a:pPr marL="768096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nl-NL" dirty="0">
                          <a:latin typeface="Cambria Math"/>
                        </a:rPr>
                        <m:t>d</m:t>
                      </m:r>
                      <m:sSup>
                        <m:sSupPr>
                          <m:ctrlPr>
                            <a:rPr lang="nl-NL" i="1" dirty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i="1" dirty="0">
                              <a:latin typeface="Cambria Math"/>
                            </a:rPr>
                            <m:t>𝑠</m:t>
                          </m:r>
                        </m:e>
                        <m:sup>
                          <m:r>
                            <a:rPr lang="nl-NL" i="1" dirty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nl-NL" i="1" dirty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nl-NL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 dirty="0"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a:rPr lang="nl-NL" i="1" dirty="0">
                              <a:latin typeface="Cambria Math"/>
                            </a:rPr>
                            <m:t>𝜇𝜈</m:t>
                          </m:r>
                        </m:sub>
                      </m:sSub>
                      <m:d>
                        <m:dPr>
                          <m:ctrlPr>
                            <a:rPr lang="nl-NL" i="1" dirty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i="1" dirty="0">
                              <a:latin typeface="Cambria Math"/>
                            </a:rPr>
                            <m:t>𝑟</m:t>
                          </m:r>
                          <m:r>
                            <a:rPr lang="nl-NL" i="1" dirty="0">
                              <a:latin typeface="Cambria Math"/>
                            </a:rPr>
                            <m:t>,</m:t>
                          </m:r>
                          <m:r>
                            <a:rPr lang="nl-NL" i="1" dirty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dirty="0"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nl-NL" dirty="0">
                          <a:latin typeface="Cambria Math"/>
                        </a:rPr>
                        <m:t>d</m:t>
                      </m:r>
                      <m:sSup>
                        <m:sSupPr>
                          <m:ctrlPr>
                            <a:rPr lang="nl-NL" i="1" dirty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i="1" dirty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nl-NL" i="1" dirty="0">
                              <a:latin typeface="Cambria Math"/>
                            </a:rPr>
                            <m:t>𝜇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nl-NL" dirty="0">
                          <a:latin typeface="Cambria Math"/>
                        </a:rPr>
                        <m:t>d</m:t>
                      </m:r>
                      <m:sSup>
                        <m:sSupPr>
                          <m:ctrlPr>
                            <a:rPr lang="nl-NL" i="1" dirty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i="1" dirty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nl-NL" i="1" dirty="0">
                              <a:latin typeface="Cambria Math"/>
                            </a:rPr>
                            <m:t>𝜈</m:t>
                          </m:r>
                        </m:sup>
                      </m:sSup>
                      <m:r>
                        <a:rPr lang="nl-NL" i="1" dirty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nl-NL" i="1" dirty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ℓ</m:t>
                              </m:r>
                            </m:e>
                            <m:sup>
                              <m:r>
                                <a:rPr lang="nl-NL" i="1" dirty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nl-NL" i="1" dirty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d>
                        <m:dPr>
                          <m:ctrlPr>
                            <a:rPr lang="nl-NL" i="1" dirty="0">
                              <a:latin typeface="Cambria Math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nl-NL" dirty="0">
                              <a:latin typeface="Cambria Math"/>
                            </a:rPr>
                            <m:t>d</m:t>
                          </m:r>
                          <m:sSup>
                            <m:sSup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nl-NL" i="1" dirty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nl-NL" i="1" dirty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nl-NL" i="1" dirty="0">
                                  <a:latin typeface="Cambria Math"/>
                                </a:rPr>
                                <m:t>𝑖𝑗</m:t>
                              </m:r>
                            </m:sub>
                          </m:sSub>
                          <m:d>
                            <m:d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𝑟</m:t>
                              </m:r>
                              <m:r>
                                <a:rPr lang="nl-NL" i="1" dirty="0">
                                  <a:latin typeface="Cambria Math"/>
                                </a:rPr>
                                <m:t>,</m:t>
                              </m:r>
                              <m:r>
                                <a:rPr lang="nl-NL" i="1" dirty="0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nl-NL" dirty="0">
                              <a:latin typeface="Cambria Math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nl-NL" dirty="0">
                              <a:latin typeface="Cambria Math"/>
                            </a:rPr>
                            <m:t>d</m:t>
                          </m:r>
                          <m:sSup>
                            <m:sSup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nl-NL" i="1" dirty="0">
                                  <a:latin typeface="Cambria Math"/>
                                </a:rPr>
                                <m:t>𝑖</m:t>
                              </m:r>
                            </m:sup>
                          </m:sSup>
                          <m:r>
                            <a:rPr lang="nl-NL" i="1" dirty="0">
                              <a:latin typeface="Cambria Math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nl-NL" dirty="0">
                              <a:latin typeface="Cambria Math"/>
                            </a:rPr>
                            <m:t>d</m:t>
                          </m:r>
                          <m:sSup>
                            <m:sSup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nl-NL" i="1" dirty="0">
                                  <a:latin typeface="Cambria Math"/>
                                </a:rPr>
                                <m:t>𝑗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nl-NL" dirty="0" smtClean="0"/>
              </a:p>
              <a:p>
                <a:pPr marL="768096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 dirty="0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nl-NL" i="1" dirty="0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ctrlPr>
                            <a:rPr lang="nl-NL" i="1" dirty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i="1" dirty="0">
                              <a:latin typeface="Cambria Math"/>
                            </a:rPr>
                            <m:t>𝑟</m:t>
                          </m:r>
                          <m:r>
                            <a:rPr lang="nl-NL" i="1" dirty="0">
                              <a:latin typeface="Cambria Math"/>
                            </a:rPr>
                            <m:t>,</m:t>
                          </m:r>
                          <m:r>
                            <a:rPr lang="nl-NL" i="1" dirty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i="1" dirty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nl-NL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 dirty="0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  <m:r>
                            <a:rPr lang="nl-NL" i="1" dirty="0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ctrlPr>
                            <a:rPr lang="nl-NL" i="1" dirty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i="1" dirty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i="1" dirty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nl-NL" i="1" dirty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i="1" dirty="0">
                              <a:latin typeface="Cambria Math"/>
                            </a:rPr>
                            <m:t>𝑟</m:t>
                          </m:r>
                        </m:e>
                        <m:sup>
                          <m:r>
                            <a:rPr lang="nl-NL" i="1" dirty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nl-NL" i="1" dirty="0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nl-NL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 dirty="0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  <m:r>
                            <a:rPr lang="nl-NL" i="1" dirty="0">
                              <a:latin typeface="Cambria Math"/>
                            </a:rPr>
                            <m:t>𝑖𝑗</m:t>
                          </m:r>
                          <m:r>
                            <a:rPr lang="nl-NL" i="1" dirty="0">
                              <a:latin typeface="Cambria Math"/>
                            </a:rPr>
                            <m:t> </m:t>
                          </m:r>
                        </m:sub>
                      </m:sSub>
                      <m:d>
                        <m:dPr>
                          <m:ctrlPr>
                            <a:rPr lang="nl-NL" i="1" dirty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i="1" dirty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i="1" dirty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nl-NL" i="1" dirty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i="1" dirty="0">
                              <a:latin typeface="Cambria Math"/>
                            </a:rPr>
                            <m:t>𝑟</m:t>
                          </m:r>
                        </m:e>
                        <m:sup>
                          <m:r>
                            <a:rPr lang="nl-NL" i="1" dirty="0">
                              <a:latin typeface="Cambria Math"/>
                            </a:rPr>
                            <m:t>3</m:t>
                          </m:r>
                        </m:sup>
                      </m:sSup>
                      <m:sSub>
                        <m:sSubPr>
                          <m:ctrlPr>
                            <a:rPr lang="nl-NL" i="1" dirty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 dirty="0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i="1" dirty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i="1" dirty="0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  <m:r>
                            <a:rPr lang="nl-NL" i="1" dirty="0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ctrlPr>
                            <a:rPr lang="nl-NL" i="1" dirty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i="1" dirty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i="1" dirty="0">
                          <a:latin typeface="Cambria Math"/>
                        </a:rPr>
                        <m:t>+… </m:t>
                      </m:r>
                    </m:oMath>
                  </m:oMathPara>
                </a14:m>
                <a:endParaRPr lang="nl-NL" dirty="0" smtClean="0"/>
              </a:p>
              <a:p>
                <a:pPr marL="768096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  <m:r>
                            <a:rPr lang="nl-NL" i="1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ctrlPr>
                            <a:rPr lang="nl-NL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i="1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i="1">
                          <a:latin typeface="Cambria Math"/>
                        </a:rPr>
                        <m:t>=−</m:t>
                      </m:r>
                      <m:sSub>
                        <m:sSubPr>
                          <m:ctrlPr>
                            <a:rPr lang="nl-NL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nl-NL" i="1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nl-NL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</m:e>
                      </m:d>
                      <m:r>
                        <a:rPr lang="nl-NL" i="1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nl-NL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nl-NL" i="1">
                              <a:latin typeface="Cambria Math"/>
                            </a:rPr>
                            <m:t>4</m:t>
                          </m:r>
                        </m:den>
                      </m:f>
                      <m:sSub>
                        <m:sSubPr>
                          <m:ctrlPr>
                            <a:rPr lang="nl-NL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  <m:r>
                            <a:rPr lang="nl-NL" i="1">
                              <a:latin typeface="Cambria Math"/>
                            </a:rPr>
                            <m:t>𝑖𝑗</m:t>
                          </m:r>
                        </m:sub>
                      </m:sSub>
                      <m:r>
                        <a:rPr lang="nl-NL" i="1">
                          <a:latin typeface="Cambria Math"/>
                        </a:rPr>
                        <m:t>𝑅</m:t>
                      </m:r>
                      <m:d>
                        <m:dPr>
                          <m:begChr m:val="["/>
                          <m:endChr m:val="]"/>
                          <m:ctrlPr>
                            <a:rPr lang="nl-NL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</m:e>
                      </m:d>
                    </m:oMath>
                  </m:oMathPara>
                </a14:m>
                <a:endParaRPr lang="nl-NL" dirty="0"/>
              </a:p>
              <a:p>
                <a:pPr lvl="1"/>
                <a:endParaRPr lang="nl-NL" dirty="0"/>
              </a:p>
              <a:p>
                <a:pPr lvl="1"/>
                <a:endParaRPr lang="nl-NL" dirty="0"/>
              </a:p>
              <a:p>
                <a:endParaRPr lang="en-US" dirty="0" smtClean="0"/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65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/>
              <p:cNvSpPr txBox="1"/>
              <p:nvPr/>
            </p:nvSpPr>
            <p:spPr>
              <a:xfrm>
                <a:off x="7334145" y="1452597"/>
                <a:ext cx="1809854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𝜇𝜈</m:t>
                          </m:r>
                        </m:sub>
                      </m:sSub>
                      <m:r>
                        <a:rPr lang="nl-NL" b="0" i="1" smtClean="0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ℓ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nl-NL" b="0" i="1" smtClean="0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𝜇𝜈</m:t>
                          </m:r>
                        </m:sub>
                      </m:sSub>
                      <m:r>
                        <a:rPr lang="nl-NL" b="0" i="1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10" name="Tekstvak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4145" y="1452597"/>
                <a:ext cx="1809854" cy="6127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422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Self</a:t>
            </a:r>
            <a:r>
              <a:rPr lang="nl-NL" dirty="0" smtClean="0"/>
              <a:t>-Dual </a:t>
            </a:r>
            <a:r>
              <a:rPr lang="nl-NL" dirty="0" err="1" smtClean="0"/>
              <a:t>Solutions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r>
                  <a:rPr lang="nl-NL" dirty="0" smtClean="0"/>
                  <a:t>Result:</a:t>
                </a:r>
                <a:r>
                  <a:rPr lang="nl-NL" dirty="0"/>
                  <a:t> </a:t>
                </a:r>
                <a:endParaRPr lang="nl-NL" dirty="0" smtClean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  <m:r>
                            <a:rPr lang="nl-NL" i="1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ctrlPr>
                            <a:rPr lang="nl-NL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i="1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i="1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nl-NL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i="1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nl-NL" i="1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nl-NL" i="1">
                          <a:latin typeface="Cambria Math"/>
                        </a:rPr>
                        <m:t> </m:t>
                      </m:r>
                      <m:sSup>
                        <m:sSupPr>
                          <m:ctrlPr>
                            <a:rPr lang="nl-NL" i="1">
                              <a:latin typeface="Cambria Math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𝜖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  <m:r>
                                <a:rPr lang="nl-NL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  <m:sup>
                          <m:r>
                            <a:rPr lang="nl-NL" i="1">
                              <a:latin typeface="Cambria Math"/>
                            </a:rPr>
                            <m:t>𝑘𝑙</m:t>
                          </m:r>
                        </m:sup>
                      </m:sSup>
                      <m:sSub>
                        <m:sSubPr>
                          <m:ctrlPr>
                            <a:rPr lang="nl-NL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>
                              <a:latin typeface="Cambria Math"/>
                            </a:rPr>
                            <m:t>𝛻</m:t>
                          </m:r>
                        </m:e>
                        <m:sub>
                          <m:d>
                            <m:d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  <m:r>
                            <a:rPr lang="nl-NL" i="1">
                              <a:latin typeface="Cambria Math"/>
                            </a:rPr>
                            <m:t>𝑘</m:t>
                          </m:r>
                        </m:sub>
                      </m:sSub>
                      <m:sSub>
                        <m:sSubPr>
                          <m:ctrlPr>
                            <a:rPr lang="nl-NL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  <m:r>
                            <a:rPr lang="nl-NL" i="1">
                              <a:latin typeface="Cambria Math"/>
                            </a:rPr>
                            <m:t>𝑗𝑙</m:t>
                          </m:r>
                        </m:sub>
                      </m:sSub>
                      <m:r>
                        <a:rPr lang="nl-NL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nl-NL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i="1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nl-NL" i="1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nl-NL" i="1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nl-NL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nl-NL" i="1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nl-NL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</m:e>
                      </m:d>
                    </m:oMath>
                  </m:oMathPara>
                </a14:m>
                <a:endParaRPr lang="nl-NL" dirty="0" smtClean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nl-NL" i="1">
                              <a:latin typeface="Cambria Math"/>
                            </a:rPr>
                            <m:t>𝑖𝑗</m:t>
                          </m:r>
                        </m:sub>
                      </m:sSub>
                      <m:r>
                        <a:rPr lang="nl-NL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nl-NL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nl-NL" i="1">
                              <a:latin typeface="Cambria Math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nl-NL" i="1">
                              <a:latin typeface="Cambria Math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𝜖</m:t>
                              </m:r>
                            </m:e>
                            <m:sub>
                              <m:r>
                                <a:rPr lang="nl-NL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  <m:sup>
                          <m:r>
                            <a:rPr lang="nl-NL" i="1">
                              <a:latin typeface="Cambria Math"/>
                            </a:rPr>
                            <m:t>𝑘𝑙</m:t>
                          </m:r>
                        </m:sup>
                      </m:sSup>
                      <m:sSub>
                        <m:sSubPr>
                          <m:ctrlPr>
                            <a:rPr lang="nl-NL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>
                              <a:latin typeface="Cambria Math"/>
                            </a:rPr>
                            <m:t>𝛻</m:t>
                          </m:r>
                        </m:e>
                        <m:sub>
                          <m:r>
                            <a:rPr lang="nl-NL" i="1">
                              <a:latin typeface="Cambria Math"/>
                            </a:rPr>
                            <m:t>𝑘</m:t>
                          </m:r>
                        </m:sub>
                      </m:sSub>
                      <m:d>
                        <m:dPr>
                          <m:ctrlPr>
                            <a:rPr lang="nl-NL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nl-NL" i="1">
                                  <a:latin typeface="Cambria Math"/>
                                </a:rPr>
                                <m:t>𝑗𝑙</m:t>
                              </m:r>
                            </m:sub>
                          </m:sSub>
                          <m:r>
                            <a:rPr lang="nl-NL" i="1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nl-NL" i="1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nl-NL" i="1"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  <m:sSub>
                            <m:sSub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nl-NL" i="1">
                                  <a:latin typeface="Cambria Math"/>
                                </a:rPr>
                                <m:t>𝑗𝑙</m:t>
                              </m:r>
                            </m:sub>
                          </m:sSub>
                          <m:r>
                            <a:rPr lang="nl-NL" i="1">
                              <a:latin typeface="Cambria Math"/>
                            </a:rPr>
                            <m:t>𝑅</m:t>
                          </m:r>
                        </m:e>
                      </m:d>
                    </m:oMath>
                  </m:oMathPara>
                </a14:m>
                <a:endParaRPr lang="nl-NL" dirty="0"/>
              </a:p>
              <a:p>
                <a:r>
                  <a:rPr lang="nl-NL" dirty="0" smtClean="0"/>
                  <a:t>Combine </a:t>
                </a:r>
                <a:r>
                  <a:rPr lang="nl-NL" dirty="0" err="1" smtClean="0"/>
                  <a:t>with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holographic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interpretation</a:t>
                </a:r>
                <a:r>
                  <a:rPr lang="nl-NL" dirty="0" smtClean="0"/>
                  <a:t>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d>
                          <m:d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nl-NL" b="0" i="1" smtClean="0">
                                <a:latin typeface="Cambria Math"/>
                              </a:rPr>
                              <m:t>3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dirty="0" smtClean="0"/>
                  <a:t> as 1-point function of stress-energy:</a:t>
                </a:r>
              </a:p>
              <a:p>
                <a:endParaRPr lang="en-US" dirty="0"/>
              </a:p>
              <a:p>
                <a:r>
                  <a:rPr lang="en-US" dirty="0" smtClean="0"/>
                  <a:t>Integrate stress-tensor to obtain boundary generating functional: 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i="1">
                              <a:latin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nl-NL" i="1">
                                      <a:latin typeface="Cambria Math"/>
                                    </a:rPr>
                                    <m:t>𝑖𝑗</m:t>
                                  </m:r>
                                </m:sub>
                              </m:sSub>
                            </m:e>
                          </m:d>
                        </m:e>
                        <m:sub>
                          <m:sSub>
                            <m:sSub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</m:sub>
                      </m:sSub>
                      <m:r>
                        <a:rPr lang="nl-NL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nl-NL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i="1">
                              <a:latin typeface="Cambria Math"/>
                            </a:rPr>
                            <m:t>2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𝑔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nl-NL" i="1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nl-NL" i="1">
                                          <a:latin typeface="Cambria Math"/>
                                        </a:rPr>
                                        <m:t>0</m:t>
                                      </m:r>
                                    </m:e>
                                  </m:d>
                                </m:sub>
                              </m:sSub>
                            </m:e>
                          </m:rad>
                        </m:den>
                      </m:f>
                      <m:f>
                        <m:fPr>
                          <m:ctrlPr>
                            <a:rPr lang="nl-NL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i="1">
                              <a:latin typeface="Cambria Math"/>
                            </a:rPr>
                            <m:t>𝛿</m:t>
                          </m:r>
                          <m:r>
                            <a:rPr lang="nl-NL" i="1">
                              <a:latin typeface="Cambria Math"/>
                            </a:rPr>
                            <m:t>𝑊</m:t>
                          </m:r>
                        </m:num>
                        <m:den>
                          <m:r>
                            <a:rPr lang="nl-NL" i="1">
                              <a:latin typeface="Cambria Math"/>
                            </a:rPr>
                            <m:t>𝛿</m:t>
                          </m:r>
                          <m:sSubSup>
                            <m:sSub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𝑖𝑗</m:t>
                              </m:r>
                            </m:sup>
                          </m:sSubSup>
                        </m:den>
                      </m:f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1581" r="-1778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Rechte verbindingslijn met pijl 10"/>
          <p:cNvCxnSpPr/>
          <p:nvPr/>
        </p:nvCxnSpPr>
        <p:spPr>
          <a:xfrm flipH="1">
            <a:off x="5713649" y="1875927"/>
            <a:ext cx="425002" cy="5710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kstvak 13"/>
          <p:cNvSpPr txBox="1"/>
          <p:nvPr/>
        </p:nvSpPr>
        <p:spPr>
          <a:xfrm>
            <a:off x="6138651" y="1678355"/>
            <a:ext cx="1417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Bulk Einstein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kstvak 15"/>
              <p:cNvSpPr txBox="1"/>
              <p:nvPr/>
            </p:nvSpPr>
            <p:spPr>
              <a:xfrm>
                <a:off x="5926150" y="4105274"/>
                <a:ext cx="2471446" cy="627159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1600" b="0" i="1" smtClean="0">
                              <a:latin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nl-NL" sz="1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nl-NL" sz="16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sz="1600" b="0" i="1" smtClean="0">
                                      <a:latin typeface="Cambria Math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nl-NL" sz="1600" b="0" i="1" smtClean="0">
                                      <a:latin typeface="Cambria Math"/>
                                    </a:rPr>
                                    <m:t>𝑖𝑗</m:t>
                                  </m:r>
                                </m:sub>
                              </m:sSub>
                            </m:e>
                          </m:d>
                        </m:e>
                        <m:sub>
                          <m:sSub>
                            <m:sSubPr>
                              <m:ctrlPr>
                                <a:rPr lang="nl-NL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1600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sz="16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1600" b="0" i="1" smtClean="0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</m:sub>
                      </m:sSub>
                      <m:r>
                        <a:rPr lang="nl-NL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nl-NL" sz="1600" b="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nl-NL" sz="16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sz="1600" b="0" i="1" smtClean="0">
                                  <a:latin typeface="Cambria Math"/>
                                </a:rPr>
                                <m:t>ℓ</m:t>
                              </m:r>
                            </m:e>
                            <m:sup>
                              <m:r>
                                <a:rPr lang="nl-NL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nl-NL" sz="1600" b="0" i="1" smtClean="0">
                              <a:latin typeface="Cambria Math"/>
                            </a:rPr>
                            <m:t>8</m:t>
                          </m:r>
                          <m:r>
                            <a:rPr lang="nl-NL" sz="1600" b="0" i="1" smtClean="0">
                              <a:latin typeface="Cambria Math"/>
                            </a:rPr>
                            <m:t>𝜋</m:t>
                          </m:r>
                          <m:sSub>
                            <m:sSubPr>
                              <m:ctrlPr>
                                <a:rPr lang="nl-NL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16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nl-NL" sz="1600" b="0" i="0" smtClean="0">
                                  <a:latin typeface="Cambria Math"/>
                                </a:rPr>
                                <m:t>N</m:t>
                              </m:r>
                            </m:sub>
                          </m:sSub>
                        </m:den>
                      </m:f>
                      <m:r>
                        <a:rPr lang="nl-NL" sz="1600" b="0" i="1" smtClean="0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nl-NL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nl-NL" sz="1600" b="0" i="1" smtClean="0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nl-NL" sz="1600" b="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nl-NL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1600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sz="16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1600" b="0" i="1" smtClean="0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</m:e>
                      </m:d>
                    </m:oMath>
                  </m:oMathPara>
                </a14:m>
                <a:endParaRPr lang="nl-NL" sz="1600" dirty="0"/>
              </a:p>
            </p:txBody>
          </p:sp>
        </mc:Choice>
        <mc:Fallback xmlns="">
          <p:sp>
            <p:nvSpPr>
              <p:cNvPr id="16" name="Tekstvak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6150" y="4105274"/>
                <a:ext cx="2471446" cy="62715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568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Self</a:t>
            </a:r>
            <a:r>
              <a:rPr lang="nl-NL" dirty="0" smtClean="0"/>
              <a:t>-Dual </a:t>
            </a:r>
            <a:r>
              <a:rPr lang="nl-NL" dirty="0" err="1" smtClean="0"/>
              <a:t>Solutions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nl-NL" dirty="0" smtClean="0"/>
                  <a:t>This </a:t>
                </a:r>
                <a:r>
                  <a:rPr lang="nl-NL" dirty="0" err="1" smtClean="0"/>
                  <a:t>can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be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integrated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to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yield</a:t>
                </a:r>
                <a:r>
                  <a:rPr lang="nl-NL" dirty="0" smtClean="0"/>
                  <a:t> the </a:t>
                </a:r>
                <a:r>
                  <a:rPr lang="nl-NL" dirty="0" err="1" smtClean="0"/>
                  <a:t>boundary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generating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function</a:t>
                </a:r>
                <a:r>
                  <a:rPr lang="nl-NL" dirty="0" smtClean="0"/>
                  <a:t>:</a:t>
                </a:r>
              </a:p>
              <a:p>
                <a:pPr marL="1033272" lvl="3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i="1">
                          <a:latin typeface="Cambria Math"/>
                        </a:rPr>
                        <m:t>𝛿</m:t>
                      </m:r>
                      <m:sSub>
                        <m:sSubPr>
                          <m:ctrlPr>
                            <a:rPr lang="nl-NL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nl-NL">
                              <a:latin typeface="Cambria Math"/>
                            </a:rPr>
                            <m:t>CS</m:t>
                          </m:r>
                        </m:sub>
                      </m:sSub>
                      <m:r>
                        <a:rPr lang="nl-NL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nl-NL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nl-NL" i="1">
                              <a:latin typeface="Cambria Math"/>
                            </a:rPr>
                            <m:t>2</m:t>
                          </m:r>
                        </m:den>
                      </m:f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nl-NL" i="1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m:rPr>
                              <m:sty m:val="p"/>
                            </m:rPr>
                            <a:rPr lang="nl-NL">
                              <a:latin typeface="Cambria Math"/>
                            </a:rPr>
                            <m:t>Tr</m:t>
                          </m:r>
                          <m:d>
                            <m:d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𝛿</m:t>
                              </m:r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latin typeface="Cambria Math"/>
                                </a:rPr>
                                <m:t>Γ</m:t>
                              </m:r>
                              <m:r>
                                <a:rPr lang="nl-NL" i="1">
                                  <a:latin typeface="Cambria Math"/>
                                </a:rPr>
                                <m:t>∧</m:t>
                              </m:r>
                              <m:r>
                                <a:rPr lang="nl-NL" i="1">
                                  <a:latin typeface="Cambria Math"/>
                                </a:rPr>
                                <m:t>𝑅</m:t>
                              </m:r>
                            </m:e>
                          </m:d>
                        </m:e>
                      </m:nary>
                      <m:r>
                        <a:rPr lang="nl-NL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nl-NL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nl-NL">
                              <a:latin typeface="Cambria Math"/>
                            </a:rPr>
                            <m:t>2</m:t>
                          </m:r>
                        </m:den>
                      </m:f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nl-NL" i="1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p>
                            <m:sSup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𝜖</m:t>
                              </m:r>
                            </m:e>
                            <m:sup>
                              <m:r>
                                <a:rPr lang="nl-NL" i="1">
                                  <a:latin typeface="Cambria Math"/>
                                </a:rPr>
                                <m:t>𝑖𝑗𝑘</m:t>
                              </m:r>
                            </m:sup>
                          </m:sSup>
                          <m:sSup>
                            <m:sSup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nl-NL" i="1">
                                      <a:latin typeface="Cambria Math"/>
                                    </a:rPr>
                                    <m:t>𝑖𝑗𝑙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nl-NL" i="1">
                                  <a:latin typeface="Cambria Math"/>
                                </a:rPr>
                                <m:t>𝑚</m:t>
                              </m:r>
                            </m:sup>
                          </m:sSup>
                        </m:e>
                      </m:nary>
                      <m:r>
                        <a:rPr lang="nl-NL" i="1">
                          <a:latin typeface="Cambria Math"/>
                        </a:rPr>
                        <m:t>𝛿</m:t>
                      </m:r>
                      <m:sSubSup>
                        <m:sSubSupPr>
                          <m:ctrlPr>
                            <a:rPr lang="nl-NL" i="1">
                              <a:latin typeface="Cambria Math"/>
                            </a:rPr>
                          </m:ctrlPr>
                        </m:sSubSupPr>
                        <m:e>
                          <m:r>
                            <m:rPr>
                              <m:sty m:val="p"/>
                            </m:rPr>
                            <a:rPr lang="nl-NL">
                              <a:latin typeface="Cambria Math"/>
                            </a:rPr>
                            <m:t>Γ</m:t>
                          </m:r>
                        </m:e>
                        <m:sub>
                          <m:r>
                            <a:rPr lang="nl-NL" i="1">
                              <a:latin typeface="Cambria Math"/>
                            </a:rPr>
                            <m:t>𝑘𝑚</m:t>
                          </m:r>
                        </m:sub>
                        <m:sup>
                          <m:r>
                            <a:rPr lang="nl-NL" i="1">
                              <a:latin typeface="Cambria Math"/>
                            </a:rPr>
                            <m:t>𝑙</m:t>
                          </m:r>
                        </m:sup>
                      </m:sSubSup>
                      <m:r>
                        <a:rPr lang="nl-NL" i="1">
                          <a:latin typeface="Cambria Math"/>
                        </a:rPr>
                        <m:t>=:−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nl-NL" i="1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p>
                            <m:sSup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𝐶</m:t>
                              </m:r>
                            </m:e>
                            <m:sup>
                              <m:r>
                                <a:rPr lang="nl-NL" i="1">
                                  <a:latin typeface="Cambria Math"/>
                                </a:rPr>
                                <m:t>𝑖𝑗</m:t>
                              </m:r>
                            </m:sup>
                          </m:sSup>
                          <m:r>
                            <a:rPr lang="nl-NL" i="1">
                              <a:latin typeface="Cambria Math"/>
                            </a:rPr>
                            <m:t>𝛿</m:t>
                          </m:r>
                          <m:sSub>
                            <m:sSub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nl-NL" i="1">
                                  <a:latin typeface="Cambria Math"/>
                                </a:rPr>
                                <m:t>𝑖𝑗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nl-NL" dirty="0" smtClean="0"/>
              </a:p>
              <a:p>
                <a:pPr marL="1033272" lvl="3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nl-NL">
                              <a:latin typeface="Cambria Math"/>
                            </a:rPr>
                            <m:t>CS</m:t>
                          </m:r>
                        </m:sub>
                      </m:sSub>
                      <m:r>
                        <a:rPr lang="nl-NL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nl-NL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nl-NL">
                              <a:latin typeface="Cambria Math"/>
                            </a:rPr>
                            <m:t>4</m:t>
                          </m:r>
                        </m:den>
                      </m:f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nl-NL" i="1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m:rPr>
                              <m:sty m:val="p"/>
                            </m:rPr>
                            <a:rPr lang="nl-NL">
                              <a:latin typeface="Cambria Math"/>
                            </a:rPr>
                            <m:t>Tr</m:t>
                          </m:r>
                          <m:d>
                            <m:d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nl-NL">
                                  <a:latin typeface="Cambria Math"/>
                                </a:rPr>
                                <m:t>Γ</m:t>
                              </m:r>
                              <m:r>
                                <a:rPr lang="nl-NL" i="1">
                                  <a:latin typeface="Cambria Math"/>
                                </a:rPr>
                                <m:t>∧</m:t>
                              </m:r>
                              <m:r>
                                <m:rPr>
                                  <m:sty m:val="p"/>
                                </m:rPr>
                                <a:rPr lang="nl-NL">
                                  <a:latin typeface="Cambria Math"/>
                                </a:rPr>
                                <m:t>dΓ</m:t>
                              </m:r>
                              <m:r>
                                <a:rPr lang="nl-NL" i="1">
                                  <a:latin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nl-NL" i="1">
                                      <a:latin typeface="Cambria Math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nl-NL" i="1">
                                      <a:latin typeface="Cambria Math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m:rPr>
                                  <m:sty m:val="p"/>
                                </m:rPr>
                                <a:rPr lang="nl-NL">
                                  <a:latin typeface="Cambria Math"/>
                                </a:rPr>
                                <m:t>Γ</m:t>
                              </m:r>
                              <m:r>
                                <a:rPr lang="nl-NL" i="1">
                                  <a:latin typeface="Cambria Math"/>
                                </a:rPr>
                                <m:t>∧</m:t>
                              </m:r>
                              <m:r>
                                <m:rPr>
                                  <m:sty m:val="p"/>
                                </m:rPr>
                                <a:rPr lang="nl-NL">
                                  <a:latin typeface="Cambria Math"/>
                                </a:rPr>
                                <m:t>Γ</m:t>
                              </m:r>
                              <m:r>
                                <a:rPr lang="nl-NL" i="1">
                                  <a:latin typeface="Cambria Math"/>
                                </a:rPr>
                                <m:t>∧</m:t>
                              </m:r>
                              <m:r>
                                <m:rPr>
                                  <m:sty m:val="p"/>
                                </m:rPr>
                                <a:rPr lang="nl-NL">
                                  <a:latin typeface="Cambria Math"/>
                                </a:rPr>
                                <m:t>Γ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nl-NL" dirty="0"/>
              </a:p>
              <a:p>
                <a:r>
                  <a:rPr lang="nl-NL" dirty="0" smtClean="0"/>
                  <a:t>We get:</a:t>
                </a:r>
                <a:endParaRPr lang="en-US" dirty="0" smtClean="0"/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65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kstvak 16"/>
              <p:cNvSpPr txBox="1"/>
              <p:nvPr/>
            </p:nvSpPr>
            <p:spPr>
              <a:xfrm>
                <a:off x="1876485" y="5111397"/>
                <a:ext cx="5729837" cy="1061060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400" b="0" i="1" smtClean="0">
                          <a:latin typeface="Cambria Math"/>
                        </a:rPr>
                        <m:t>𝑊</m:t>
                      </m:r>
                      <m:r>
                        <a:rPr lang="nl-NL" sz="2400" b="0" i="0" smtClean="0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nl-NL" sz="2400" b="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nl-NL" sz="24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sz="2400" b="0" i="1" smtClean="0">
                                  <a:latin typeface="Cambria Math"/>
                                </a:rPr>
                                <m:t>ℓ</m:t>
                              </m:r>
                            </m:e>
                            <m:sup>
                              <m:r>
                                <a:rPr lang="nl-NL" sz="24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nl-NL" sz="2400" b="0" i="0" smtClean="0">
                              <a:latin typeface="Cambria Math"/>
                            </a:rPr>
                            <m:t>64</m:t>
                          </m:r>
                          <m:r>
                            <a:rPr lang="nl-NL" sz="2400" b="0" i="1" smtClean="0">
                              <a:latin typeface="Cambria Math"/>
                            </a:rPr>
                            <m:t>𝜋</m:t>
                          </m:r>
                          <m:sSub>
                            <m:sSubPr>
                              <m:ctrlPr>
                                <a:rPr lang="nl-NL" sz="24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4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nl-NL" sz="2400" b="0" i="0" smtClean="0">
                                  <a:latin typeface="Cambria Math"/>
                                </a:rPr>
                                <m:t>N</m:t>
                              </m:r>
                            </m:sub>
                          </m:sSub>
                        </m:den>
                      </m:f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nl-NL" sz="2400" b="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m:rPr>
                              <m:sty m:val="p"/>
                            </m:rPr>
                            <a:rPr lang="nl-NL" sz="2400" b="0" i="0" smtClean="0">
                              <a:latin typeface="Cambria Math"/>
                            </a:rPr>
                            <m:t>Tr</m:t>
                          </m:r>
                          <m:d>
                            <m:dPr>
                              <m:ctrlPr>
                                <a:rPr lang="nl-NL" sz="24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nl-NL" sz="2400">
                                  <a:latin typeface="Cambria Math"/>
                                </a:rPr>
                                <m:t>Γ</m:t>
                              </m:r>
                              <m:r>
                                <a:rPr lang="nl-NL" sz="2400" b="0" i="1" smtClean="0">
                                  <a:latin typeface="Cambria Math"/>
                                </a:rPr>
                                <m:t>∧</m:t>
                              </m:r>
                              <m:r>
                                <m:rPr>
                                  <m:sty m:val="p"/>
                                </m:rPr>
                                <a:rPr lang="nl-NL" sz="2400" b="0" i="0" smtClean="0">
                                  <a:latin typeface="Cambria Math"/>
                                </a:rPr>
                                <m:t>d</m:t>
                              </m:r>
                              <m:r>
                                <m:rPr>
                                  <m:sty m:val="p"/>
                                </m:rPr>
                                <a:rPr lang="nl-NL" sz="2400">
                                  <a:latin typeface="Cambria Math"/>
                                </a:rPr>
                                <m:t>Γ</m:t>
                              </m:r>
                              <m:r>
                                <a:rPr lang="nl-NL" sz="2400" b="0" i="1" smtClean="0">
                                  <a:latin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nl-NL" sz="2400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nl-NL" sz="2400" b="0" i="1" smtClean="0">
                                      <a:latin typeface="Cambria Math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nl-NL" sz="2400" b="0" i="1" smtClean="0">
                                      <a:latin typeface="Cambria Math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m:rPr>
                                  <m:sty m:val="p"/>
                                </m:rPr>
                                <a:rPr lang="nl-NL" sz="2400">
                                  <a:latin typeface="Cambria Math"/>
                                </a:rPr>
                                <m:t>Γ</m:t>
                              </m:r>
                              <m:r>
                                <a:rPr lang="nl-NL" sz="2400" b="0" i="1" smtClean="0">
                                  <a:latin typeface="Cambria Math"/>
                                </a:rPr>
                                <m:t>∧</m:t>
                              </m:r>
                              <m:r>
                                <m:rPr>
                                  <m:sty m:val="p"/>
                                </m:rPr>
                                <a:rPr lang="nl-NL" sz="2400">
                                  <a:latin typeface="Cambria Math"/>
                                </a:rPr>
                                <m:t>Γ</m:t>
                              </m:r>
                              <m:r>
                                <a:rPr lang="nl-NL" sz="2400" b="0" i="1" smtClean="0">
                                  <a:latin typeface="Cambria Math"/>
                                </a:rPr>
                                <m:t>∧</m:t>
                              </m:r>
                              <m:r>
                                <m:rPr>
                                  <m:sty m:val="p"/>
                                </m:rPr>
                                <a:rPr lang="nl-NL" sz="2400">
                                  <a:latin typeface="Cambria Math"/>
                                </a:rPr>
                                <m:t>Γ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nl-NL" sz="2200" dirty="0"/>
              </a:p>
            </p:txBody>
          </p:sp>
        </mc:Choice>
        <mc:Fallback xmlns="">
          <p:sp>
            <p:nvSpPr>
              <p:cNvPr id="17" name="Tekstvak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6485" y="5111397"/>
                <a:ext cx="5729837" cy="106106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648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Self</a:t>
            </a:r>
            <a:r>
              <a:rPr lang="nl-NL" dirty="0" smtClean="0"/>
              <a:t>-Dual </a:t>
            </a:r>
            <a:r>
              <a:rPr lang="nl-NL" dirty="0" err="1" smtClean="0"/>
              <a:t>Solutions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nl-NL" dirty="0" smtClean="0"/>
                  <a:t>At next level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d>
                          <m:d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nl-NL" b="0" i="1" smtClean="0">
                                <a:latin typeface="Cambria Math"/>
                              </a:rPr>
                              <m:t>0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dirty="0" smtClean="0"/>
                  <a:t>, we get a compatibility condition for the curvature: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4</m:t>
                              </m:r>
                            </m:e>
                          </m:d>
                          <m:r>
                            <a:rPr lang="nl-NL" b="0" i="1" smtClean="0">
                              <a:latin typeface="Cambria Math"/>
                            </a:rPr>
                            <m:t>𝑖𝑗</m:t>
                          </m:r>
                        </m:sub>
                      </m:sSub>
                      <m:r>
                        <a:rPr lang="nl-NL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nl-NL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d>
                            <m:d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𝑔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nl-NL" b="0" i="1" smtClean="0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nl-NL" b="0" i="1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e>
                                  </m:d>
                                </m:sub>
                              </m:sSub>
                              <m:sSubSup>
                                <m:sSubSup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𝑔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nl-NL" b="0" i="1" smtClean="0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nl-NL" b="0" i="1" smtClean="0">
                                          <a:latin typeface="Cambria Math"/>
                                        </a:rPr>
                                        <m:t>0</m:t>
                                      </m:r>
                                    </m:e>
                                  </m:d>
                                </m:sub>
                                <m:sup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−1</m:t>
                                  </m:r>
                                </m:sup>
                              </m:sSubSup>
                              <m:sSub>
                                <m:sSub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𝑔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nl-NL" b="0" i="1" smtClean="0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nl-NL" b="0" i="1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e>
                                  </m:d>
                                </m:sub>
                              </m:sSub>
                            </m:e>
                          </m:d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𝑖𝑗</m:t>
                          </m:r>
                        </m:sub>
                      </m:sSub>
                      <m:r>
                        <a:rPr lang="nl-NL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nl-NL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  <m:sSup>
                        <m:sSup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𝜖</m:t>
                              </m:r>
                            </m:e>
                            <m:sub>
                              <m:r>
                                <a:rPr lang="nl-NL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  <m:sup>
                          <m:r>
                            <a:rPr lang="nl-NL" b="0" i="1" smtClean="0">
                              <a:latin typeface="Cambria Math"/>
                            </a:rPr>
                            <m:t>𝑘𝑙</m:t>
                          </m:r>
                        </m:sup>
                      </m:sSup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0" smtClean="0">
                              <a:latin typeface="Cambria Math"/>
                            </a:rPr>
                            <m:t>𝛻</m:t>
                          </m:r>
                        </m:e>
                        <m:sub>
                          <m:r>
                            <a:rPr lang="nl-NL" b="0" i="1" smtClean="0">
                              <a:latin typeface="Cambria Math"/>
                            </a:rPr>
                            <m:t>𝑘</m:t>
                          </m:r>
                        </m:sub>
                      </m:sSub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  <m:r>
                            <a:rPr lang="nl-NL" b="0" i="1" smtClean="0">
                              <a:latin typeface="Cambria Math"/>
                            </a:rPr>
                            <m:t>𝑗𝑙</m:t>
                          </m:r>
                        </m:sub>
                      </m:sSub>
                    </m:oMath>
                  </m:oMathPara>
                </a14:m>
                <a:endParaRPr lang="nl-NL" b="0" dirty="0" smtClean="0"/>
              </a:p>
              <a:p>
                <a:pPr marL="768096" lvl="2" indent="0">
                  <a:buNone/>
                </a:pPr>
                <a:r>
                  <a:rPr lang="en-US" dirty="0" smtClean="0"/>
                  <a:t>Also: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d>
                          <m:d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nl-NL" b="0" i="1" smtClean="0">
                                <a:latin typeface="Cambria Math"/>
                              </a:rPr>
                              <m:t>4</m:t>
                            </m:r>
                          </m:e>
                        </m:d>
                        <m:r>
                          <a:rPr lang="nl-NL" b="0" i="1" smtClean="0">
                            <a:latin typeface="Cambria Math"/>
                          </a:rPr>
                          <m:t>𝑖𝑗</m:t>
                        </m:r>
                      </m:sub>
                    </m:sSub>
                    <m:r>
                      <a:rPr lang="nl-NL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nl-NL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nl-NL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nl-NL" b="0" i="1" smtClean="0">
                            <a:latin typeface="Cambria Math"/>
                          </a:rPr>
                          <m:t>4</m:t>
                        </m:r>
                      </m:den>
                    </m:f>
                    <m:box>
                      <m:boxPr>
                        <m:ctrlPr>
                          <a:rPr lang="nl-NL" b="0" i="1" smtClean="0">
                            <a:latin typeface="Cambria Math"/>
                          </a:rPr>
                        </m:ctrlPr>
                      </m:boxPr>
                      <m:e>
                        <m:box>
                          <m:box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boxPr>
                          <m:e>
                            <m:r>
                              <a:rPr lang="nl-NL" b="0" i="1" smtClean="0">
                                <a:latin typeface="Cambria Math"/>
                              </a:rPr>
                              <m:t>□</m:t>
                            </m:r>
                            <m:sSub>
                              <m:sSubPr>
                                <m:ctrlPr>
                                  <a:rPr lang="nl-NL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nl-NL" b="0" i="1" smtClean="0">
                                    <a:latin typeface="Cambria Math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nl-NL" b="0" i="1" smtClean="0">
                                    <a:latin typeface="Cambria Math"/>
                                  </a:rPr>
                                  <m:t>𝑖𝑗</m:t>
                                </m:r>
                              </m:sub>
                            </m:sSub>
                          </m:e>
                        </m:box>
                      </m:e>
                    </m:box>
                    <m:r>
                      <a:rPr lang="nl-NL" b="0" i="1" smtClean="0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nl-NL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nl-NL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nl-NL" b="0" i="1" smtClean="0">
                            <a:latin typeface="Cambria Math"/>
                          </a:rPr>
                          <m:t>16</m:t>
                        </m:r>
                      </m:den>
                    </m:f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0" smtClean="0">
                            <a:latin typeface="Cambria Math"/>
                          </a:rPr>
                          <m:t>𝛻</m:t>
                        </m:r>
                      </m:e>
                      <m:sub>
                        <m:r>
                          <a:rPr lang="nl-NL" b="0" i="1" smtClean="0">
                            <a:latin typeface="Cambria Math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0" smtClean="0">
                            <a:latin typeface="Cambria Math"/>
                          </a:rPr>
                          <m:t>𝛻</m:t>
                        </m:r>
                      </m:e>
                      <m:sub>
                        <m:r>
                          <a:rPr lang="nl-NL" b="0" i="1" smtClean="0"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nl-NL" b="0" i="1" smtClean="0">
                        <a:latin typeface="Cambria Math"/>
                      </a:rPr>
                      <m:t>𝑅</m:t>
                    </m:r>
                    <m:r>
                      <a:rPr lang="nl-NL" b="0" i="1" smtClean="0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nl-NL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nl-NL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nl-NL" b="0" i="1" smtClean="0">
                            <a:latin typeface="Cambria Math"/>
                          </a:rPr>
                          <m:t>24</m:t>
                        </m:r>
                      </m:den>
                    </m:f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r>
                          <a:rPr lang="nl-NL" b="0" i="1" smtClean="0">
                            <a:latin typeface="Cambria Math"/>
                          </a:rPr>
                          <m:t>𝑖𝑗</m:t>
                        </m:r>
                      </m:sub>
                    </m:sSub>
                    <m:box>
                      <m:boxPr>
                        <m:ctrlPr>
                          <a:rPr lang="nl-NL" b="0" i="1" smtClean="0">
                            <a:latin typeface="Cambria Math"/>
                          </a:rPr>
                        </m:ctrlPr>
                      </m:boxPr>
                      <m:e>
                        <m:box>
                          <m:box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boxPr>
                          <m:e>
                            <m:r>
                              <a:rPr lang="nl-NL" b="0" i="1" smtClean="0">
                                <a:latin typeface="Cambria Math"/>
                              </a:rPr>
                              <m:t>□</m:t>
                            </m:r>
                            <m:r>
                              <a:rPr lang="nl-NL" b="0" i="1" smtClean="0">
                                <a:latin typeface="Cambria Math"/>
                              </a:rPr>
                              <m:t>𝑅</m:t>
                            </m:r>
                          </m:e>
                        </m:box>
                      </m:e>
                    </m:box>
                    <m:r>
                      <a:rPr lang="nl-NL" b="0" i="1" smtClean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nl-NL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nl-NL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nl-NL" b="0" i="1" smtClean="0">
                            <a:latin typeface="Cambria Math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nl-NL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nl-NL" b="0" i="1" smtClean="0">
                            <a:latin typeface="Cambria Math"/>
                          </a:rPr>
                          <m:t>𝑅</m:t>
                        </m:r>
                      </m:e>
                      <m:sup>
                        <m:r>
                          <a:rPr lang="nl-NL" b="0" i="1" smtClean="0">
                            <a:latin typeface="Cambria Math"/>
                          </a:rPr>
                          <m:t>𝑘𝑙</m:t>
                        </m:r>
                      </m:sup>
                    </m:sSup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nl-NL" b="0" i="1" smtClean="0">
                            <a:latin typeface="Cambria Math"/>
                          </a:rPr>
                          <m:t>𝑖𝑘𝑗𝑙</m:t>
                        </m:r>
                      </m:sub>
                    </m:sSub>
                    <m:r>
                      <a:rPr lang="nl-NL" b="0" i="1" smtClean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nl-NL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nl-NL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nl-NL" b="0" i="1" smtClean="0">
                            <a:latin typeface="Cambria Math"/>
                          </a:rPr>
                          <m:t>2</m:t>
                        </m:r>
                      </m:den>
                    </m:f>
                    <m:sSubSup>
                      <m:sSubSupPr>
                        <m:ctrlPr>
                          <a:rPr lang="nl-NL" b="0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nl-NL" b="0" i="1" smtClean="0"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nl-NL" b="0" i="1" smtClean="0">
                            <a:latin typeface="Cambria Math"/>
                          </a:rPr>
                          <m:t>𝑖</m:t>
                        </m:r>
                      </m:sub>
                      <m:sup>
                        <m:r>
                          <a:rPr lang="nl-NL" b="0" i="1" smtClean="0">
                            <a:latin typeface="Cambria Math"/>
                          </a:rPr>
                          <m:t>𝑘</m:t>
                        </m:r>
                      </m:sup>
                    </m:sSubSup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nl-NL" b="0" i="1" smtClean="0">
                            <a:latin typeface="Cambria Math"/>
                          </a:rPr>
                          <m:t>𝑗𝑘</m:t>
                        </m:r>
                      </m:sub>
                    </m:sSub>
                    <m:r>
                      <a:rPr lang="nl-NL" b="0" i="1" smtClean="0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nl-NL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nl-NL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nl-NL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nl-NL" b="0" i="1" smtClean="0">
                        <a:latin typeface="Cambria Math"/>
                      </a:rPr>
                      <m:t>𝑅</m:t>
                    </m:r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nl-NL" b="0" i="1" smtClean="0">
                            <a:latin typeface="Cambria Math"/>
                          </a:rPr>
                          <m:t>𝑖𝑗</m:t>
                        </m:r>
                      </m:sub>
                    </m:sSub>
                    <m:r>
                      <a:rPr lang="nl-NL" b="0" i="1" smtClean="0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nl-NL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nl-NL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nl-NL" b="0" i="1" smtClean="0">
                            <a:latin typeface="Cambria Math"/>
                          </a:rPr>
                          <m:t>4</m:t>
                        </m:r>
                      </m:den>
                    </m:f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r>
                          <a:rPr lang="nl-NL" b="0" i="1" smtClean="0">
                            <a:latin typeface="Cambria Math"/>
                          </a:rPr>
                          <m:t>𝑖𝑗</m:t>
                        </m:r>
                      </m:sub>
                    </m:sSub>
                    <m:sSup>
                      <m:sSupPr>
                        <m:ctrlPr>
                          <a:rPr lang="nl-NL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nl-NL" b="0" i="1" smtClean="0">
                            <a:latin typeface="Cambria Math"/>
                          </a:rPr>
                          <m:t>𝑅</m:t>
                        </m:r>
                      </m:e>
                      <m:sup>
                        <m:r>
                          <a:rPr lang="nl-NL" b="0" i="1" smtClean="0">
                            <a:latin typeface="Cambria Math"/>
                          </a:rPr>
                          <m:t>𝑘𝑙</m:t>
                        </m:r>
                      </m:sup>
                    </m:sSup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nl-NL" b="0" i="1" smtClean="0">
                            <a:latin typeface="Cambria Math"/>
                          </a:rPr>
                          <m:t>𝑘𝑙</m:t>
                        </m:r>
                      </m:sub>
                    </m:sSub>
                    <m:r>
                      <a:rPr lang="nl-NL" b="0" i="1" smtClean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nl-NL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nl-NL" b="0" i="1" smtClean="0">
                            <a:latin typeface="Cambria Math"/>
                          </a:rPr>
                          <m:t>9</m:t>
                        </m:r>
                      </m:num>
                      <m:den>
                        <m:r>
                          <a:rPr lang="nl-NL" b="0" i="1" smtClean="0">
                            <a:latin typeface="Cambria Math"/>
                          </a:rPr>
                          <m:t>16</m:t>
                        </m:r>
                        <m:r>
                          <a:rPr lang="nl-NL" b="0" i="1" smtClean="0">
                            <a:latin typeface="Cambria Math"/>
                            <a:ea typeface="Cambria Math"/>
                          </a:rPr>
                          <m:t>∙4</m:t>
                        </m:r>
                      </m:den>
                    </m:f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r>
                          <a:rPr lang="nl-NL" b="0" i="1" smtClean="0">
                            <a:latin typeface="Cambria Math"/>
                          </a:rPr>
                          <m:t>𝑖𝑗</m:t>
                        </m:r>
                      </m:sub>
                    </m:sSub>
                    <m:sSup>
                      <m:sSupPr>
                        <m:ctrlPr>
                          <a:rPr lang="nl-NL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nl-NL" b="0" i="1" smtClean="0">
                            <a:latin typeface="Cambria Math"/>
                          </a:rPr>
                          <m:t>𝑅</m:t>
                        </m:r>
                      </m:e>
                      <m:sup>
                        <m:r>
                          <a:rPr lang="nl-NL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r>
                  <a:rPr lang="en-US" dirty="0" smtClean="0"/>
                  <a:t>Non-linear gravity theory in 3d. Needs to be studied further.</a:t>
                </a:r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527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42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Summary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nl-NL" dirty="0" smtClean="0"/>
                  <a:t>Holographic </a:t>
                </a:r>
                <a:r>
                  <a:rPr lang="nl-NL" dirty="0" err="1" smtClean="0"/>
                  <a:t>dictionary</a:t>
                </a:r>
                <a:r>
                  <a:rPr lang="nl-NL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d>
                          <m:d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nl-NL" b="0" i="1" smtClean="0">
                                <a:latin typeface="Cambria Math"/>
                              </a:rPr>
                              <m:t>0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dirty="0" smtClean="0"/>
                  <a:t> boundary graviton</a:t>
                </a:r>
              </a:p>
              <a:p>
                <a:pPr lvl="1"/>
                <a:r>
                  <a:rPr lang="en-US" dirty="0" smtClean="0"/>
                  <a:t>Stress-energy tensor:</a:t>
                </a:r>
              </a:p>
              <a:p>
                <a:r>
                  <a:rPr lang="en-US" dirty="0" smtClean="0"/>
                  <a:t>Both modes are </a:t>
                </a:r>
                <a:r>
                  <a:rPr lang="en-US" dirty="0" err="1" smtClean="0"/>
                  <a:t>normalizable</a:t>
                </a:r>
                <a:r>
                  <a:rPr lang="en-US" dirty="0" smtClean="0"/>
                  <a:t> (linearized fluctuations).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d>
                          <m:d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nl-NL" b="0" i="1" smtClean="0">
                                <a:latin typeface="Cambria Math"/>
                              </a:rPr>
                              <m:t>3</m:t>
                            </m:r>
                          </m:e>
                        </m:d>
                      </m:sub>
                    </m:sSub>
                  </m:oMath>
                </a14:m>
                <a:r>
                  <a:rPr lang="en-US" dirty="0" smtClean="0"/>
                  <a:t> is related to boundary graviton of CFT2 via Cotton tensor.</a:t>
                </a:r>
              </a:p>
              <a:p>
                <a:r>
                  <a:rPr lang="en-US" dirty="0" smtClean="0"/>
                  <a:t>Solutions with zero bulk </a:t>
                </a:r>
                <a:r>
                  <a:rPr lang="en-US" dirty="0" err="1" smtClean="0"/>
                  <a:t>Weyl</a:t>
                </a:r>
                <a:r>
                  <a:rPr lang="en-US" dirty="0" smtClean="0"/>
                  <a:t> tensor have zero boundary Cotton tensor.</a:t>
                </a:r>
              </a:p>
              <a:p>
                <a:pPr lvl="1"/>
                <a:r>
                  <a:rPr lang="en-US" dirty="0" smtClean="0"/>
                  <a:t>Bulk solution with BTZ black hole on boundary.</a:t>
                </a:r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158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hthoek 8"/>
              <p:cNvSpPr/>
              <p:nvPr/>
            </p:nvSpPr>
            <p:spPr>
              <a:xfrm>
                <a:off x="5480654" y="2139867"/>
                <a:ext cx="3264099" cy="693908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i="1" smtClean="0">
                              <a:latin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nl-NL" i="1">
                                      <a:latin typeface="Cambria Math"/>
                                    </a:rPr>
                                    <m:t>𝑖𝑗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</m:e>
                        <m:sub>
                          <m:sSub>
                            <m:sSub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  <m:r>
                            <a:rPr lang="nl-NL" i="1">
                              <a:latin typeface="Cambria Math"/>
                            </a:rPr>
                            <m:t> </m:t>
                          </m:r>
                        </m:sub>
                      </m:sSub>
                      <m:r>
                        <a:rPr lang="nl-NL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b="0" i="1" smtClean="0">
                              <a:latin typeface="Cambria Math"/>
                            </a:rPr>
                            <m:t>3</m:t>
                          </m:r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ℓ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nl-NL" b="0" i="1" smtClean="0">
                              <a:latin typeface="Cambria Math"/>
                            </a:rPr>
                            <m:t>16</m:t>
                          </m:r>
                          <m:r>
                            <a:rPr lang="nl-NL" b="0" i="1" smtClean="0">
                              <a:latin typeface="Cambria Math"/>
                            </a:rPr>
                            <m:t>𝜋</m:t>
                          </m:r>
                          <m:sSub>
                            <m:sSub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latin typeface="Cambria Math"/>
                                </a:rPr>
                                <m:t>N</m:t>
                              </m:r>
                            </m:sub>
                          </m:sSub>
                        </m:den>
                      </m:f>
                      <m:r>
                        <a:rPr lang="nl-NL" b="0" i="0" smtClean="0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d>
                            <m:d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  <m:r>
                            <a:rPr lang="nl-NL" b="0" i="1" smtClean="0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nl-NL" i="1" dirty="0"/>
              </a:p>
            </p:txBody>
          </p:sp>
        </mc:Choice>
        <mc:Fallback xmlns="">
          <p:sp>
            <p:nvSpPr>
              <p:cNvPr id="9" name="Rechthoek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0654" y="2139867"/>
                <a:ext cx="3264099" cy="69390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045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Summary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Solutions with self-dual </a:t>
            </a:r>
            <a:r>
              <a:rPr lang="en-US" dirty="0" err="1" smtClean="0"/>
              <a:t>Weyl</a:t>
            </a:r>
            <a:r>
              <a:rPr lang="en-US" dirty="0" smtClean="0"/>
              <a:t> tensor: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Generating functional can be integrated and gives the gravitational </a:t>
            </a:r>
            <a:r>
              <a:rPr lang="en-US" dirty="0" err="1" smtClean="0"/>
              <a:t>Chern</a:t>
            </a:r>
            <a:r>
              <a:rPr lang="en-US" dirty="0" smtClean="0"/>
              <a:t>-Simons action.</a:t>
            </a:r>
          </a:p>
          <a:p>
            <a:r>
              <a:rPr lang="en-US" dirty="0" smtClean="0"/>
              <a:t>At next level, we get a non-</a:t>
            </a:r>
            <a:r>
              <a:rPr lang="en-US" dirty="0"/>
              <a:t>l</a:t>
            </a:r>
            <a:r>
              <a:rPr lang="en-US" dirty="0" smtClean="0"/>
              <a:t>inear consistency condition for the curvature.</a:t>
            </a:r>
            <a:endParaRPr lang="en-US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kstvak 9"/>
              <p:cNvSpPr txBox="1"/>
              <p:nvPr/>
            </p:nvSpPr>
            <p:spPr>
              <a:xfrm>
                <a:off x="3040711" y="2470659"/>
                <a:ext cx="3322192" cy="827599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nl-NL" sz="22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sz="2200" b="0" i="1" smtClean="0">
                                      <a:latin typeface="Cambria Math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nl-NL" sz="2200" b="0" i="1" smtClean="0">
                                      <a:latin typeface="Cambria Math"/>
                                    </a:rPr>
                                    <m:t>𝑖𝑗</m:t>
                                  </m:r>
                                </m:sub>
                              </m:sSub>
                            </m:e>
                          </m:d>
                        </m:e>
                        <m:sub>
                          <m:sSub>
                            <m:sSub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sz="22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2200" b="0" i="1" smtClean="0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</m:sub>
                      </m:sSub>
                      <m:r>
                        <a:rPr lang="nl-NL" sz="2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ℓ</m:t>
                              </m:r>
                            </m:e>
                            <m:sup>
                              <m:r>
                                <a:rPr lang="nl-NL" sz="22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nl-NL" sz="2200" b="0" i="1" smtClean="0">
                              <a:latin typeface="Cambria Math"/>
                            </a:rPr>
                            <m:t>8</m:t>
                          </m:r>
                          <m:r>
                            <a:rPr lang="nl-NL" sz="2200" b="0" i="1" smtClean="0">
                              <a:latin typeface="Cambria Math"/>
                            </a:rPr>
                            <m:t>𝜋</m:t>
                          </m:r>
                          <m:sSub>
                            <m:sSub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nl-NL" sz="2200" b="0" i="0" smtClean="0">
                                  <a:latin typeface="Cambria Math"/>
                                </a:rPr>
                                <m:t>N</m:t>
                              </m:r>
                            </m:sub>
                          </m:sSub>
                        </m:den>
                      </m:f>
                      <m:r>
                        <a:rPr lang="nl-NL" sz="2200" b="0" i="1" smtClean="0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nl-NL" sz="2200" b="0" i="1" smtClean="0">
                              <a:latin typeface="Cambria Math"/>
                            </a:rPr>
                            <m:t>𝑖𝑗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𝑔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sz="22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2200" b="0" i="1" smtClean="0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</m:e>
                      </m:d>
                    </m:oMath>
                  </m:oMathPara>
                </a14:m>
                <a:endParaRPr lang="nl-NL" sz="2200" dirty="0"/>
              </a:p>
            </p:txBody>
          </p:sp>
        </mc:Choice>
        <mc:Fallback xmlns="">
          <p:sp>
            <p:nvSpPr>
              <p:cNvPr id="10" name="Tekstvak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0711" y="2470659"/>
                <a:ext cx="3322192" cy="82759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220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References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Maldacena (</a:t>
            </a:r>
            <a:r>
              <a:rPr lang="nl-NL" dirty="0" smtClean="0"/>
              <a:t>1997)</a:t>
            </a:r>
            <a:endParaRPr lang="nl-NL" dirty="0" smtClean="0"/>
          </a:p>
          <a:p>
            <a:r>
              <a:rPr lang="nl-NL" dirty="0" smtClean="0"/>
              <a:t>Witten (1998)</a:t>
            </a:r>
          </a:p>
          <a:p>
            <a:r>
              <a:rPr lang="nl-NL" dirty="0" err="1"/>
              <a:t>Skenderis</a:t>
            </a:r>
            <a:r>
              <a:rPr lang="nl-NL" dirty="0"/>
              <a:t>, </a:t>
            </a:r>
            <a:r>
              <a:rPr lang="nl-NL" dirty="0" err="1"/>
              <a:t>Solodukhin</a:t>
            </a:r>
            <a:r>
              <a:rPr lang="nl-NL" dirty="0"/>
              <a:t> (2000)</a:t>
            </a:r>
          </a:p>
          <a:p>
            <a:r>
              <a:rPr lang="nl-NL" dirty="0" err="1" smtClean="0"/>
              <a:t>SdH</a:t>
            </a:r>
            <a:r>
              <a:rPr lang="nl-NL" dirty="0" smtClean="0"/>
              <a:t>, </a:t>
            </a:r>
            <a:r>
              <a:rPr lang="nl-NL" dirty="0" err="1" smtClean="0"/>
              <a:t>Skenderis</a:t>
            </a:r>
            <a:r>
              <a:rPr lang="nl-NL" dirty="0" smtClean="0"/>
              <a:t>, </a:t>
            </a:r>
            <a:r>
              <a:rPr lang="nl-NL" dirty="0" err="1" smtClean="0"/>
              <a:t>Solodukhin</a:t>
            </a:r>
            <a:r>
              <a:rPr lang="nl-NL" dirty="0" smtClean="0"/>
              <a:t> (</a:t>
            </a:r>
            <a:r>
              <a:rPr lang="nl-NL" dirty="0" smtClean="0"/>
              <a:t>2000)</a:t>
            </a:r>
          </a:p>
          <a:p>
            <a:r>
              <a:rPr lang="nl-NL" dirty="0" err="1" smtClean="0"/>
              <a:t>SdH</a:t>
            </a:r>
            <a:r>
              <a:rPr lang="nl-NL" dirty="0" smtClean="0"/>
              <a:t>, </a:t>
            </a:r>
            <a:r>
              <a:rPr lang="nl-NL" dirty="0" err="1" smtClean="0"/>
              <a:t>Petkou</a:t>
            </a:r>
            <a:r>
              <a:rPr lang="nl-NL" dirty="0" smtClean="0"/>
              <a:t> (</a:t>
            </a:r>
            <a:r>
              <a:rPr lang="nl-NL" dirty="0" smtClean="0"/>
              <a:t>2008, </a:t>
            </a:r>
            <a:r>
              <a:rPr lang="nl-NL" dirty="0" smtClean="0"/>
              <a:t>2012)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5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08521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3412902" y="2656874"/>
            <a:ext cx="21675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b="1" dirty="0" err="1" smtClean="0"/>
              <a:t>Thank</a:t>
            </a:r>
            <a:r>
              <a:rPr lang="nl-NL" sz="3200" b="1" dirty="0" smtClean="0"/>
              <a:t> </a:t>
            </a:r>
            <a:r>
              <a:rPr lang="nl-NL" sz="3200" b="1" dirty="0" err="1" smtClean="0"/>
              <a:t>you</a:t>
            </a:r>
            <a:r>
              <a:rPr lang="nl-NL" sz="3200" b="1" dirty="0" smtClean="0"/>
              <a:t>!</a:t>
            </a:r>
            <a:endParaRPr lang="nl-NL" sz="3200" b="1" dirty="0"/>
          </a:p>
        </p:txBody>
      </p:sp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02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AdS</a:t>
            </a:r>
            <a:r>
              <a:rPr lang="nl-NL" dirty="0" smtClean="0"/>
              <a:t>/CFT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 smtClean="0"/>
                  <a:t>Holographic duality that relates:</a:t>
                </a:r>
              </a:p>
              <a:p>
                <a:pPr lvl="1"/>
                <a:r>
                  <a:rPr lang="en-US" dirty="0" smtClean="0"/>
                  <a:t>Gravity (string theory, M-theory) in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(</m:t>
                    </m:r>
                    <m:r>
                      <a:rPr lang="nl-NL" b="0" i="1" smtClean="0">
                        <a:latin typeface="Cambria Math"/>
                      </a:rPr>
                      <m:t>𝑑</m:t>
                    </m:r>
                    <m:r>
                      <a:rPr lang="nl-NL" b="0" i="1" smtClean="0">
                        <a:latin typeface="Cambria Math"/>
                      </a:rPr>
                      <m:t>+1)</m:t>
                    </m:r>
                  </m:oMath>
                </a14:m>
                <a:r>
                  <a:rPr lang="en-US" dirty="0" smtClean="0"/>
                  <a:t>-dimensional </a:t>
                </a:r>
                <a:r>
                  <a:rPr lang="en-US" dirty="0" err="1" smtClean="0"/>
                  <a:t>AdS</a:t>
                </a:r>
                <a:r>
                  <a:rPr lang="en-US" dirty="0" smtClean="0"/>
                  <a:t> space to: </a:t>
                </a:r>
              </a:p>
              <a:p>
                <a:pPr lvl="1"/>
                <a:r>
                  <a:rPr lang="en-US" dirty="0" smtClean="0"/>
                  <a:t>A CFT on the (conformal) boundary of this space (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𝑑</m:t>
                    </m:r>
                  </m:oMath>
                </a14:m>
                <a:r>
                  <a:rPr lang="en-US" dirty="0" smtClean="0"/>
                  <a:t>-dimensional).</a:t>
                </a:r>
              </a:p>
              <a:p>
                <a:r>
                  <a:rPr lang="en-US" dirty="0" smtClean="0"/>
                  <a:t>The duality works for both Euclidean and </a:t>
                </a:r>
                <a:r>
                  <a:rPr lang="en-US" dirty="0" err="1" smtClean="0"/>
                  <a:t>Lorentzian</a:t>
                </a:r>
                <a:r>
                  <a:rPr lang="en-US" dirty="0" smtClean="0"/>
                  <a:t> signatures. </a:t>
                </a:r>
              </a:p>
              <a:p>
                <a:pPr lvl="1"/>
                <a:r>
                  <a:rPr lang="en-US" dirty="0" smtClean="0"/>
                  <a:t>Euclidean case much better understood.</a:t>
                </a:r>
              </a:p>
              <a:p>
                <a:pPr lvl="1"/>
                <a:r>
                  <a:rPr lang="en-US" dirty="0" smtClean="0"/>
                  <a:t>Interested in </a:t>
                </a:r>
                <a:r>
                  <a:rPr lang="en-US" dirty="0" err="1" smtClean="0"/>
                  <a:t>instanton</a:t>
                </a:r>
                <a:r>
                  <a:rPr lang="en-US" dirty="0" smtClean="0"/>
                  <a:t> solutions.</a:t>
                </a:r>
              </a:p>
              <a:p>
                <a:pPr lvl="1"/>
                <a:endParaRPr lang="en-US" dirty="0"/>
              </a:p>
              <a:p>
                <a:pPr lvl="1"/>
                <a:endParaRPr lang="en-US" dirty="0" smtClean="0"/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659" b="-1186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62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 smtClean="0"/>
              <a:t>Euclidean</a:t>
            </a:r>
            <a:r>
              <a:rPr lang="nl-NL" dirty="0" smtClean="0"/>
              <a:t> </a:t>
            </a:r>
            <a:r>
              <a:rPr lang="nl-NL" dirty="0" err="1" smtClean="0"/>
              <a:t>AdS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nl-NL" dirty="0" smtClean="0"/>
                  <a:t>Quadric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nl-NL" i="1" smtClean="0">
                            <a:latin typeface="Cambria Math"/>
                            <a:ea typeface="Cambria Math"/>
                          </a:rPr>
                          <m:t>ℝ</m:t>
                        </m:r>
                      </m:e>
                      <m:sup>
                        <m:r>
                          <a:rPr lang="nl-NL" b="0" i="1" smtClean="0">
                            <a:latin typeface="Cambria Math"/>
                            <a:ea typeface="Cambria Math"/>
                          </a:rPr>
                          <m:t>1,</m:t>
                        </m:r>
                        <m:r>
                          <a:rPr lang="nl-NL" b="0" i="1" smtClean="0">
                            <a:latin typeface="Cambria Math"/>
                            <a:ea typeface="Cambria Math"/>
                          </a:rPr>
                          <m:t>𝑑</m:t>
                        </m:r>
                        <m:r>
                          <a:rPr lang="nl-NL" b="0" i="1" smtClean="0">
                            <a:latin typeface="Cambria Math"/>
                            <a:ea typeface="Cambria Math"/>
                          </a:rPr>
                          <m:t>+1</m:t>
                        </m:r>
                      </m:sup>
                    </m:sSup>
                  </m:oMath>
                </a14:m>
                <a:r>
                  <a:rPr lang="en-US" dirty="0" smtClean="0"/>
                  <a:t>:</a:t>
                </a:r>
              </a:p>
              <a:p>
                <a:pPr lvl="1"/>
                <a:r>
                  <a:rPr lang="en-US" dirty="0" smtClean="0"/>
                  <a:t>One can choose coordinates: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nl-NL">
                          <a:latin typeface="Cambria Math"/>
                        </a:rPr>
                        <m:t>d</m:t>
                      </m:r>
                      <m:sSup>
                        <m:sSupPr>
                          <m:ctrlPr>
                            <a:rPr lang="nl-NL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i="1">
                              <a:latin typeface="Cambria Math"/>
                            </a:rPr>
                            <m:t>𝑠</m:t>
                          </m:r>
                        </m:e>
                        <m:sup>
                          <m:r>
                            <a:rPr lang="nl-NL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nl-NL" i="1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nl-NL">
                          <a:latin typeface="Cambria Math"/>
                        </a:rPr>
                        <m:t>d</m:t>
                      </m:r>
                      <m:sSup>
                        <m:sSupPr>
                          <m:ctrlPr>
                            <a:rPr lang="nl-NL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i="1">
                              <a:latin typeface="Cambria Math"/>
                            </a:rPr>
                            <m:t>𝑦</m:t>
                          </m:r>
                        </m:e>
                        <m:sup>
                          <m:r>
                            <a:rPr lang="nl-NL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nl-NL" i="1">
                          <a:latin typeface="Cambria Math"/>
                        </a:rPr>
                        <m:t>+</m:t>
                      </m:r>
                      <m:func>
                        <m:funcPr>
                          <m:ctrlPr>
                            <a:rPr lang="nl-NL" i="1">
                              <a:latin typeface="Cambria Math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nl-NL">
                                  <a:latin typeface="Cambria Math"/>
                                </a:rPr>
                                <m:t>sinh</m:t>
                              </m:r>
                            </m:e>
                            <m:sup>
                              <m:r>
                                <a:rPr lang="nl-NL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nl-NL" i="1">
                              <a:latin typeface="Cambria Math"/>
                            </a:rPr>
                            <m:t>𝑦</m:t>
                          </m:r>
                        </m:e>
                      </m:func>
                      <m:r>
                        <a:rPr lang="nl-NL" i="1"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nl-NL">
                          <a:latin typeface="Cambria Math"/>
                        </a:rPr>
                        <m:t>d</m:t>
                      </m:r>
                      <m:sSubSup>
                        <m:sSubSupPr>
                          <m:ctrlPr>
                            <a:rPr lang="nl-NL" i="1">
                              <a:latin typeface="Cambria Math"/>
                            </a:rPr>
                          </m:ctrlPr>
                        </m:sSubSupPr>
                        <m:e>
                          <m:r>
                            <m:rPr>
                              <m:sty m:val="p"/>
                            </m:rPr>
                            <a:rPr lang="nl-NL">
                              <a:latin typeface="Cambria Math"/>
                            </a:rPr>
                            <m:t>Ω</m:t>
                          </m:r>
                        </m:e>
                        <m:sub>
                          <m:r>
                            <a:rPr lang="nl-NL" i="1">
                              <a:latin typeface="Cambria Math"/>
                            </a:rPr>
                            <m:t>𝑑</m:t>
                          </m:r>
                        </m:sub>
                        <m:sup>
                          <m:r>
                            <a:rPr lang="nl-NL" i="1">
                              <a:latin typeface="Cambria Math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dirty="0"/>
              </a:p>
              <a:p>
                <a:pPr lvl="1"/>
                <a:r>
                  <a:rPr lang="en-US" dirty="0" smtClean="0"/>
                  <a:t>There is a boundary</a:t>
                </a:r>
                <a:r>
                  <a:rPr lang="nl-NL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i="1">
                            <a:latin typeface="Cambria Math"/>
                          </a:rPr>
                        </m:ctrlPr>
                      </m:sSupPr>
                      <m:e>
                        <m:r>
                          <a:rPr lang="nl-NL" b="1">
                            <a:latin typeface="Cambria Math"/>
                          </a:rPr>
                          <m:t>𝐒</m:t>
                        </m:r>
                      </m:e>
                      <m:sup>
                        <m:r>
                          <a:rPr lang="nl-NL" i="1">
                            <a:latin typeface="Cambria Math"/>
                          </a:rPr>
                          <m:t>𝑑</m:t>
                        </m:r>
                      </m:sup>
                    </m:sSup>
                  </m:oMath>
                </a14:m>
                <a:r>
                  <a:rPr lang="en-US" dirty="0" smtClean="0"/>
                  <a:t> at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𝑦</m:t>
                    </m:r>
                    <m:r>
                      <a:rPr lang="nl-NL" b="0" i="1" smtClean="0">
                        <a:latin typeface="Cambria Math"/>
                      </a:rPr>
                      <m:t>=∞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pPr lvl="1"/>
                <a:r>
                  <a:rPr lang="en-US" dirty="0" smtClean="0"/>
                  <a:t>We will use local coordinates (half space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𝑟</m:t>
                    </m:r>
                    <m:r>
                      <a:rPr lang="nl-NL" b="0" i="1" smtClean="0">
                        <a:latin typeface="Cambria Math"/>
                      </a:rPr>
                      <m:t>&gt;0</m:t>
                    </m:r>
                  </m:oMath>
                </a14:m>
                <a:r>
                  <a:rPr lang="en-US" dirty="0" smtClean="0"/>
                  <a:t>):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nl-NL">
                          <a:latin typeface="Cambria Math"/>
                        </a:rPr>
                        <m:t>d</m:t>
                      </m:r>
                      <m:sSup>
                        <m:sSupPr>
                          <m:ctrlPr>
                            <a:rPr lang="nl-NL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i="1">
                              <a:latin typeface="Cambria Math"/>
                            </a:rPr>
                            <m:t>𝑠</m:t>
                          </m:r>
                        </m:e>
                        <m:sup>
                          <m:r>
                            <a:rPr lang="nl-NL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nl-NL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nl-NL" i="1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ℓ</m:t>
                              </m:r>
                            </m:e>
                            <m:sup>
                              <m:r>
                                <a:rPr lang="nl-NL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nl-NL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d>
                        <m:dPr>
                          <m:ctrlPr>
                            <a:rPr lang="nl-NL" i="1">
                              <a:latin typeface="Cambria Math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nl-NL">
                              <a:latin typeface="Cambria Math"/>
                            </a:rPr>
                            <m:t>d</m:t>
                          </m:r>
                          <m:sSup>
                            <m:sSup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nl-NL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nl-NL" i="1">
                              <a:latin typeface="Cambria Math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nl-NL">
                              <a:latin typeface="Cambria Math"/>
                            </a:rPr>
                            <m:t>d</m:t>
                          </m:r>
                          <m:sSubSup>
                            <m:sSubSup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SupPr>
                            <m:e>
                              <m:acc>
                                <m:accPr>
                                  <m:chr m:val="⃗"/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  <m:sub>
                              <m:r>
                                <a:rPr lang="nl-NL" i="1">
                                  <a:latin typeface="Cambria Math"/>
                                </a:rPr>
                                <m:t>𝑑</m:t>
                              </m:r>
                            </m:sub>
                            <m:sup>
                              <m:r>
                                <a:rPr lang="nl-NL" i="1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nl-NL" dirty="0"/>
              </a:p>
              <a:p>
                <a:pPr lvl="1"/>
                <a:r>
                  <a:rPr lang="en-US" dirty="0" smtClean="0"/>
                  <a:t>Induces (</a:t>
                </a:r>
                <a:r>
                  <a:rPr lang="en-US" dirty="0" err="1" smtClean="0"/>
                  <a:t>conformally</a:t>
                </a:r>
                <a:r>
                  <a:rPr lang="en-US" dirty="0" smtClean="0"/>
                  <a:t>) flat metric on the boundary.</a:t>
                </a:r>
              </a:p>
              <a:p>
                <a:r>
                  <a:rPr lang="en-US" dirty="0" smtClean="0"/>
                  <a:t>The CFT lives on this conformal boundary.</a:t>
                </a:r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395" r="-815" b="-1186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hthoek 5"/>
              <p:cNvSpPr/>
              <p:nvPr/>
            </p:nvSpPr>
            <p:spPr>
              <a:xfrm>
                <a:off x="4760666" y="1528317"/>
                <a:ext cx="3698961" cy="10514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200" b="0" i="1" smtClean="0"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nl-NL" sz="220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nl-NL" sz="2200" i="1">
                                  <a:latin typeface="Cambria Math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nl-NL" sz="22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200" i="1">
                                      <a:latin typeface="Cambria Math"/>
                                    </a:rPr>
                                    <m:t>𝑋</m:t>
                                  </m:r>
                                </m:e>
                                <m:sup>
                                  <m:r>
                                    <a:rPr lang="nl-NL" sz="2200" b="0" i="1" smtClean="0">
                                      <a:latin typeface="Cambria Math"/>
                                    </a:rPr>
                                    <m:t>𝑑</m:t>
                                  </m:r>
                                  <m:r>
                                    <a:rPr lang="en-US" sz="2200" i="1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nl-NL" sz="2200" b="0" i="1" smtClean="0">
                                      <a:latin typeface="Cambria Math"/>
                                    </a:rPr>
                                    <m:t>1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2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nl-NL" sz="2200" b="0" i="1" smtClean="0">
                          <a:latin typeface="Cambria Math"/>
                        </a:rPr>
                        <m:t>+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nl-NL" sz="2200" i="1"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sz="2200" i="1">
                              <a:latin typeface="Cambria Math"/>
                            </a:rPr>
                            <m:t>𝑖</m:t>
                          </m:r>
                          <m:r>
                            <a:rPr lang="en-US" sz="2200" i="1">
                              <a:latin typeface="Cambria Math"/>
                            </a:rPr>
                            <m:t>=0</m:t>
                          </m:r>
                        </m:sub>
                        <m:sup>
                          <m:r>
                            <a:rPr lang="nl-NL" sz="2200" b="0" i="1" smtClean="0">
                              <a:latin typeface="Cambria Math"/>
                            </a:rPr>
                            <m:t>𝑑</m:t>
                          </m:r>
                        </m:sup>
                        <m:e>
                          <m:sSup>
                            <m:sSupPr>
                              <m:ctrlPr>
                                <a:rPr lang="nl-NL" sz="2200" i="1">
                                  <a:latin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nl-NL" sz="22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nl-NL" sz="22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200" i="1">
                                          <a:latin typeface="Cambria Math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2200" i="1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22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  <m:r>
                        <a:rPr lang="en-US" sz="2200" i="1">
                          <a:latin typeface="Cambria Math"/>
                        </a:rPr>
                        <m:t>=</m:t>
                      </m:r>
                      <m:r>
                        <a:rPr lang="nl-NL" sz="2200" b="0" i="1" smtClean="0"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nl-NL" sz="22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200" i="1">
                              <a:latin typeface="Cambria Math"/>
                            </a:rPr>
                            <m:t>𝓁</m:t>
                          </m:r>
                        </m:e>
                        <m:sup>
                          <m:r>
                            <a:rPr lang="en-US" sz="22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200" i="1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nl-NL" sz="2200" dirty="0"/>
              </a:p>
            </p:txBody>
          </p:sp>
        </mc:Choice>
        <mc:Fallback xmlns="">
          <p:sp>
            <p:nvSpPr>
              <p:cNvPr id="6" name="Rechthoek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0666" y="1528317"/>
                <a:ext cx="3698961" cy="105144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777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Bulk Hilbert Space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 smtClean="0"/>
                  <a:t>Setting up QFT in </a:t>
                </a:r>
                <a:r>
                  <a:rPr lang="en-US" dirty="0" err="1" smtClean="0"/>
                  <a:t>AdS</a:t>
                </a:r>
                <a:r>
                  <a:rPr lang="en-US" dirty="0" smtClean="0"/>
                  <a:t> space, fields may contain a classical and a quantum part:</a:t>
                </a:r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NL" b="0" i="0" smtClean="0">
                        <a:latin typeface="Cambria Math"/>
                      </a:rPr>
                      <m:t>Φ</m:t>
                    </m:r>
                    <m:r>
                      <a:rPr lang="nl-NL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nl-NL" b="0" i="0" smtClean="0">
                            <a:latin typeface="Cambria Math"/>
                          </a:rPr>
                          <m:t>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NL" b="0" i="0" smtClean="0">
                            <a:latin typeface="Cambria Math"/>
                          </a:rPr>
                          <m:t>cl</m:t>
                        </m:r>
                      </m:sub>
                    </m:sSub>
                    <m:r>
                      <a:rPr lang="nl-NL" b="0" i="1" smtClean="0">
                        <a:latin typeface="Cambria Math"/>
                      </a:rPr>
                      <m:t>+</m:t>
                    </m:r>
                    <m:r>
                      <a:rPr lang="nl-NL" b="0" i="1" smtClean="0">
                        <a:latin typeface="Cambria Math"/>
                      </a:rPr>
                      <m:t>𝛿</m:t>
                    </m:r>
                    <m:r>
                      <m:rPr>
                        <m:sty m:val="p"/>
                      </m:rPr>
                      <a:rPr lang="nl-NL" b="0" i="0" smtClean="0">
                        <a:latin typeface="Cambria Math"/>
                      </a:rPr>
                      <m:t>Φ</m:t>
                    </m:r>
                  </m:oMath>
                </a14:m>
                <a:endParaRPr lang="nl-NL" b="0" dirty="0" smtClean="0"/>
              </a:p>
              <a:p>
                <a:pPr lvl="1"/>
                <a:r>
                  <a:rPr lang="en-US" dirty="0" smtClean="0"/>
                  <a:t>Both satisfy equation of motion in the bulk. 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𝛿</m:t>
                    </m:r>
                    <m:r>
                      <m:rPr>
                        <m:sty m:val="p"/>
                      </m:rPr>
                      <a:rPr lang="nl-NL" b="0" i="0" smtClean="0">
                        <a:latin typeface="Cambria Math"/>
                      </a:rPr>
                      <m:t>Φ</m:t>
                    </m:r>
                  </m:oMath>
                </a14:m>
                <a:r>
                  <a:rPr lang="en-US" dirty="0" smtClean="0"/>
                  <a:t> is part of Hilbert space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→</m:t>
                    </m:r>
                  </m:oMath>
                </a14:m>
                <a:r>
                  <a:rPr lang="en-US" dirty="0" smtClean="0"/>
                  <a:t> normalizable,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𝜙</m:t>
                        </m:r>
                      </m:e>
                      <m:sub>
                        <m:d>
                          <m:d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nl-NL" b="0" i="1" smtClean="0">
                                <a:latin typeface="Cambria Math"/>
                              </a:rPr>
                              <m:t>1</m:t>
                            </m:r>
                          </m:e>
                        </m:d>
                      </m:sub>
                    </m:sSub>
                  </m:oMath>
                </a14:m>
                <a:endParaRPr lang="en-US" dirty="0" smtClean="0"/>
              </a:p>
              <a:p>
                <a:pPr lvl="2"/>
                <a:r>
                  <a:rPr lang="en-US" dirty="0" err="1" smtClean="0"/>
                  <a:t>Holographically</a:t>
                </a:r>
                <a:r>
                  <a:rPr lang="en-US" dirty="0" smtClean="0"/>
                  <a:t>: </a:t>
                </a:r>
                <a:r>
                  <a:rPr lang="en-US" dirty="0" err="1" smtClean="0"/>
                  <a:t>vev</a:t>
                </a:r>
                <a:r>
                  <a:rPr lang="en-US" dirty="0" smtClean="0"/>
                  <a:t> of operator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  <a:ea typeface="Cambria Math"/>
                      </a:rPr>
                      <m:t>⟨</m:t>
                    </m:r>
                    <m:r>
                      <a:rPr lang="en-US" i="1" smtClean="0">
                        <a:latin typeface="Cambria Math"/>
                        <a:ea typeface="Cambria Math"/>
                      </a:rPr>
                      <m:t>𝒪</m:t>
                    </m:r>
                    <m:r>
                      <a:rPr lang="nl-NL" b="0" i="1" smtClean="0">
                        <a:latin typeface="Cambria Math"/>
                        <a:ea typeface="Cambria Math"/>
                      </a:rPr>
                      <m:t>⟩</m:t>
                    </m:r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nl-NL" b="0" i="0" smtClean="0">
                            <a:latin typeface="Cambria Math"/>
                          </a:rPr>
                          <m:t>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NL" b="0" i="0" smtClean="0">
                            <a:latin typeface="Cambria Math"/>
                          </a:rPr>
                          <m:t>cl</m:t>
                        </m:r>
                      </m:sub>
                    </m:sSub>
                  </m:oMath>
                </a14:m>
                <a:r>
                  <a:rPr lang="en-US" dirty="0" smtClean="0"/>
                  <a:t> need not be: background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→</m:t>
                    </m:r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𝜙</m:t>
                        </m:r>
                      </m:e>
                      <m:sub>
                        <m:d>
                          <m:d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nl-NL" b="0" i="1" smtClean="0">
                                <a:latin typeface="Cambria Math"/>
                              </a:rPr>
                              <m:t>0</m:t>
                            </m:r>
                          </m:e>
                        </m:d>
                      </m:sub>
                    </m:sSub>
                  </m:oMath>
                </a14:m>
                <a:endParaRPr lang="en-US" dirty="0" smtClean="0"/>
              </a:p>
              <a:p>
                <a:pPr lvl="2"/>
                <a:r>
                  <a:rPr lang="en-US" dirty="0" err="1" smtClean="0"/>
                  <a:t>Holographically</a:t>
                </a:r>
                <a:r>
                  <a:rPr lang="en-US" dirty="0" smtClean="0"/>
                  <a:t>: source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𝐽</m:t>
                    </m:r>
                  </m:oMath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65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/>
              <p:cNvSpPr txBox="1"/>
              <p:nvPr/>
            </p:nvSpPr>
            <p:spPr>
              <a:xfrm>
                <a:off x="5203065" y="2884865"/>
                <a:ext cx="228716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nl-NL" sz="2400" b="0" i="1" smtClean="0">
                              <a:latin typeface="Cambria Math"/>
                            </a:rPr>
                          </m:ctrlPr>
                        </m:dPr>
                        <m:e>
                          <m:box>
                            <m:boxPr>
                              <m:ctrlPr>
                                <a:rPr lang="nl-NL" sz="2400" b="0" i="1" smtClean="0">
                                  <a:latin typeface="Cambria Math"/>
                                </a:rPr>
                              </m:ctrlPr>
                            </m:boxPr>
                            <m:e>
                              <m:box>
                                <m:boxPr>
                                  <m:ctrlPr>
                                    <a:rPr lang="nl-NL" sz="2400" b="0" i="1" smtClean="0">
                                      <a:latin typeface="Cambria Math"/>
                                    </a:rPr>
                                  </m:ctrlPr>
                                </m:boxPr>
                                <m:e>
                                  <m:r>
                                    <a:rPr lang="nl-NL" sz="2400" b="0" i="1" smtClean="0">
                                      <a:latin typeface="Cambria Math"/>
                                    </a:rPr>
                                    <m:t>□</m:t>
                                  </m:r>
                                </m:e>
                              </m:box>
                            </m:e>
                          </m:box>
                          <m:r>
                            <a:rPr lang="nl-NL" sz="2400" b="0" i="1" smtClean="0">
                              <a:latin typeface="Cambria Math"/>
                            </a:rPr>
                            <m:t>−</m:t>
                          </m:r>
                          <m:sSup>
                            <m:sSupPr>
                              <m:ctrlPr>
                                <a:rPr lang="nl-NL" sz="24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sz="2400" b="0" i="1" smtClean="0">
                                  <a:latin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nl-NL" sz="24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m:rPr>
                          <m:sty m:val="p"/>
                        </m:rPr>
                        <a:rPr lang="nl-NL" sz="2400" b="0" i="0" smtClean="0">
                          <a:latin typeface="Cambria Math"/>
                        </a:rPr>
                        <m:t>Φ</m:t>
                      </m:r>
                      <m:r>
                        <a:rPr lang="nl-NL" sz="24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nl-NL" sz="2400" dirty="0"/>
              </a:p>
            </p:txBody>
          </p:sp>
        </mc:Choice>
        <mc:Fallback xmlns="">
          <p:sp>
            <p:nvSpPr>
              <p:cNvPr id="5" name="Tekstvak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3065" y="2884865"/>
                <a:ext cx="2287165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22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AdS</a:t>
            </a:r>
            <a:r>
              <a:rPr lang="nl-NL" dirty="0" smtClean="0"/>
              <a:t>/CFT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>
                              <a:latin typeface="Cambria Math"/>
                            </a:rPr>
                            <m:t>𝑍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nl-NL">
                              <a:latin typeface="Cambria Math"/>
                            </a:rPr>
                            <m:t>bulk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nl-NL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𝜙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</m:e>
                      </m:d>
                      <m:r>
                        <a:rPr lang="nl-NL" i="1"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nl-NL" i="1">
                              <a:latin typeface="Cambria Math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𝜙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</m:sub>
                        <m:sup/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nl-NL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nl-NL" i="1">
                                  <a:latin typeface="Cambria Math"/>
                                  <a:ea typeface="Cambria Math"/>
                                </a:rPr>
                                <m:t>𝒟</m:t>
                              </m:r>
                              <m:r>
                                <m:rPr>
                                  <m:sty m:val="p"/>
                                </m:rPr>
                                <a:rPr lang="nl-NL">
                                  <a:latin typeface="Cambria Math"/>
                                  <a:ea typeface="Cambria Math"/>
                                </a:rPr>
                                <m:t>Φ</m:t>
                              </m:r>
                            </m:e>
                          </m:d>
                          <m:r>
                            <a:rPr lang="nl-NL" i="1">
                              <a:latin typeface="Cambria Math"/>
                              <a:ea typeface="Cambria Math"/>
                            </a:rPr>
                            <m:t> </m:t>
                          </m:r>
                          <m:sSup>
                            <m:sSupPr>
                              <m:ctrlPr>
                                <a:rPr lang="nl-NL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nl-NL" i="1">
                                  <a:latin typeface="Cambria Math"/>
                                  <a:ea typeface="Cambria Math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nl-NL" i="1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nl-NL" i="1">
                                  <a:latin typeface="Cambria Math"/>
                                  <a:ea typeface="Cambria Math"/>
                                </a:rPr>
                                <m:t>𝑆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nl-NL" i="1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nl-NL">
                                      <a:latin typeface="Cambria Math"/>
                                      <a:ea typeface="Cambria Math"/>
                                    </a:rPr>
                                    <m:t>Φ</m:t>
                                  </m:r>
                                </m:e>
                              </m:d>
                            </m:sup>
                          </m:sSup>
                        </m:e>
                      </m:nary>
                    </m:oMath>
                  </m:oMathPara>
                </a14:m>
                <a:endParaRPr lang="nl-NL" i="1" dirty="0" smtClean="0">
                  <a:latin typeface="Cambria Math"/>
                  <a:ea typeface="Cambria Math"/>
                </a:endParaRP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nl-NL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i="1">
                              <a:latin typeface="Cambria Math"/>
                            </a:rPr>
                            <m:t>𝑒</m:t>
                          </m:r>
                        </m:e>
                        <m:sup>
                          <m:sSub>
                            <m:sSub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𝑊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nl-NL">
                                  <a:latin typeface="Cambria Math"/>
                                </a:rPr>
                                <m:t>CFT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𝐽</m:t>
                              </m:r>
                            </m:e>
                          </m:d>
                        </m:sup>
                      </m:sSup>
                      <m:r>
                        <a:rPr lang="nl-NL" i="1">
                          <a:latin typeface="Cambria Math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nl-NL" i="1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nl-NL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nl-NL" i="1">
                                  <a:latin typeface="Cambria Math"/>
                                  <a:ea typeface="Cambria Math"/>
                                </a:rPr>
                                <m:t>𝒟</m:t>
                              </m:r>
                              <m:r>
                                <a:rPr lang="nl-NL" i="1">
                                  <a:latin typeface="Cambria Math"/>
                                  <a:ea typeface="Cambria Math"/>
                                </a:rPr>
                                <m:t>𝜙</m:t>
                              </m:r>
                            </m:e>
                          </m:d>
                          <m:r>
                            <a:rPr lang="nl-NL" i="1">
                              <a:latin typeface="Cambria Math"/>
                              <a:ea typeface="Cambria Math"/>
                            </a:rPr>
                            <m:t> </m:t>
                          </m:r>
                          <m:sSup>
                            <m:sSupPr>
                              <m:ctrlPr>
                                <a:rPr lang="nl-NL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nl-NL" i="1">
                                  <a:latin typeface="Cambria Math"/>
                                  <a:ea typeface="Cambria Math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nl-NL" i="1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nl-NL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i="1">
                                      <a:latin typeface="Cambria Math"/>
                                      <a:ea typeface="Cambria Math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nl-NL">
                                      <a:latin typeface="Cambria Math"/>
                                      <a:ea typeface="Cambria Math"/>
                                    </a:rPr>
                                    <m:t>CFT</m:t>
                                  </m:r>
                                </m:sub>
                              </m:sSub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nl-NL" i="1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i="1">
                                      <a:latin typeface="Cambria Math"/>
                                      <a:ea typeface="Cambria Math"/>
                                    </a:rPr>
                                    <m:t>𝜙</m:t>
                                  </m:r>
                                </m:e>
                              </m:d>
                              <m:r>
                                <a:rPr lang="nl-NL" i="1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nl-NL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i="1">
                                      <a:latin typeface="Cambria Math"/>
                                      <a:ea typeface="Cambria Math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nl-NL">
                                      <a:latin typeface="Cambria Math"/>
                                      <a:ea typeface="Cambria Math"/>
                                    </a:rPr>
                                    <m:t>int</m:t>
                                  </m:r>
                                </m:sub>
                              </m:sSub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nl-NL" i="1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i="1">
                                      <a:latin typeface="Cambria Math"/>
                                      <a:ea typeface="Cambria Math"/>
                                    </a:rPr>
                                    <m:t>𝐽</m:t>
                                  </m:r>
                                  <m:r>
                                    <a:rPr lang="nl-NL" i="1">
                                      <a:latin typeface="Cambria Math"/>
                                      <a:ea typeface="Cambria Math"/>
                                    </a:rPr>
                                    <m:t>,</m:t>
                                  </m:r>
                                  <m:r>
                                    <a:rPr lang="nl-NL" i="1">
                                      <a:latin typeface="Cambria Math"/>
                                      <a:ea typeface="Cambria Math"/>
                                    </a:rPr>
                                    <m:t>𝒪</m:t>
                                  </m:r>
                                </m:e>
                              </m:d>
                            </m:sup>
                          </m:sSup>
                        </m:e>
                      </m:nary>
                    </m:oMath>
                  </m:oMathPara>
                </a14:m>
                <a:endParaRPr lang="en-US" dirty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nl-NL">
                              <a:latin typeface="Cambria Math"/>
                            </a:rPr>
                            <m:t>int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nl-NL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i="1">
                              <a:latin typeface="Cambria Math"/>
                            </a:rPr>
                            <m:t>𝐽</m:t>
                          </m:r>
                          <m:r>
                            <a:rPr lang="nl-NL" i="1">
                              <a:latin typeface="Cambria Math"/>
                            </a:rPr>
                            <m:t>,</m:t>
                          </m:r>
                          <m:r>
                            <a:rPr lang="nl-NL" i="1">
                              <a:latin typeface="Cambria Math"/>
                              <a:ea typeface="Cambria Math"/>
                            </a:rPr>
                            <m:t>𝒪</m:t>
                          </m:r>
                        </m:e>
                      </m:d>
                      <m:r>
                        <a:rPr lang="nl-NL">
                          <a:latin typeface="Cambria Math"/>
                          <a:ea typeface="Cambria Math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nl-NL" i="1">
                              <a:latin typeface="Cambria Math"/>
                              <a:ea typeface="Cambria Math"/>
                            </a:rPr>
                          </m:ctrlPr>
                        </m:naryPr>
                        <m:sub/>
                        <m:sup/>
                        <m:e>
                          <m:sSup>
                            <m:sSupPr>
                              <m:ctrlPr>
                                <a:rPr lang="nl-NL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nl-NL">
                                  <a:latin typeface="Cambria Math"/>
                                  <a:ea typeface="Cambria Math"/>
                                </a:rPr>
                                <m:t>d</m:t>
                              </m:r>
                            </m:e>
                            <m:sup>
                              <m:r>
                                <a:rPr lang="nl-NL" i="1"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</m:sup>
                          </m:sSup>
                          <m:r>
                            <a:rPr lang="nl-NL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nary>
                      <m:r>
                        <a:rPr lang="nl-NL" i="1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nl-NL" i="1">
                          <a:latin typeface="Cambria Math"/>
                          <a:ea typeface="Cambria Math"/>
                        </a:rPr>
                        <m:t>𝐽</m:t>
                      </m:r>
                      <m:d>
                        <m:dPr>
                          <m:ctrlPr>
                            <a:rPr lang="nl-NL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nl-NL" i="1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d>
                      <m:r>
                        <a:rPr lang="nl-NL" i="1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nl-NL" i="1">
                          <a:latin typeface="Cambria Math"/>
                          <a:ea typeface="Cambria Math"/>
                        </a:rPr>
                        <m:t>𝒪</m:t>
                      </m:r>
                      <m:d>
                        <m:dPr>
                          <m:begChr m:val="["/>
                          <m:endChr m:val="]"/>
                          <m:ctrlPr>
                            <a:rPr lang="nl-NL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nl-NL" i="1">
                              <a:latin typeface="Cambria Math"/>
                              <a:ea typeface="Cambria Math"/>
                            </a:rPr>
                            <m:t>𝜙</m:t>
                          </m:r>
                          <m:d>
                            <m:dPr>
                              <m:ctrlPr>
                                <a:rPr lang="nl-NL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nl-NL" i="1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dirty="0" smtClean="0"/>
              </a:p>
              <a:p>
                <a:pPr lvl="1"/>
                <a:r>
                  <a:rPr lang="nl-NL" dirty="0"/>
                  <a:t>If </a:t>
                </a:r>
                <a14:m>
                  <m:oMath xmlns:m="http://schemas.openxmlformats.org/officeDocument/2006/math">
                    <m:r>
                      <a:rPr lang="nl-NL" i="1">
                        <a:latin typeface="Cambria Math"/>
                      </a:rPr>
                      <m:t>𝐽</m:t>
                    </m:r>
                  </m:oMath>
                </a14:m>
                <a:r>
                  <a:rPr lang="nl-NL" dirty="0"/>
                  <a:t> is independent of </a:t>
                </a:r>
                <a14:m>
                  <m:oMath xmlns:m="http://schemas.openxmlformats.org/officeDocument/2006/math">
                    <m:r>
                      <a:rPr lang="nl-NL" i="1">
                        <a:latin typeface="Cambria Math"/>
                      </a:rPr>
                      <m:t>𝑥</m:t>
                    </m:r>
                  </m:oMath>
                </a14:m>
                <a:r>
                  <a:rPr lang="nl-NL" dirty="0"/>
                  <a:t>, </a:t>
                </a:r>
                <a:r>
                  <a:rPr lang="nl-NL" dirty="0" err="1"/>
                  <a:t>it</a:t>
                </a:r>
                <a:r>
                  <a:rPr lang="nl-NL" dirty="0"/>
                  <a:t> is the </a:t>
                </a:r>
                <a:r>
                  <a:rPr lang="nl-NL" dirty="0" err="1"/>
                  <a:t>coupling</a:t>
                </a:r>
                <a:r>
                  <a:rPr lang="nl-NL" dirty="0"/>
                  <a:t> constant </a:t>
                </a:r>
                <a:r>
                  <a:rPr lang="nl-NL" dirty="0" err="1"/>
                  <a:t>for</a:t>
                </a:r>
                <a:r>
                  <a:rPr lang="nl-NL" dirty="0"/>
                  <a:t> </a:t>
                </a:r>
                <a:r>
                  <a:rPr lang="nl-NL" dirty="0" err="1"/>
                  <a:t>that</a:t>
                </a:r>
                <a:r>
                  <a:rPr lang="nl-NL" dirty="0"/>
                  <a:t> </a:t>
                </a:r>
                <a:r>
                  <a:rPr lang="nl-NL" dirty="0" smtClean="0"/>
                  <a:t>operator.</a:t>
                </a:r>
                <a:endParaRPr lang="nl-NL" dirty="0"/>
              </a:p>
              <a:p>
                <a:pPr lvl="1"/>
                <a:endParaRPr lang="en-US" dirty="0" smtClean="0"/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r="-74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hthoek 5"/>
              <p:cNvSpPr/>
              <p:nvPr/>
            </p:nvSpPr>
            <p:spPr>
              <a:xfrm>
                <a:off x="7484570" y="1473371"/>
                <a:ext cx="1659429" cy="3888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nl-NL" b="0" i="0" smtClean="0">
                              <a:latin typeface="Cambria Math"/>
                            </a:rPr>
                            <m:t>Φ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nl-NL" b="0" i="0" smtClean="0">
                              <a:latin typeface="Cambria Math"/>
                            </a:rPr>
                            <m:t>cl</m:t>
                          </m:r>
                        </m:sub>
                      </m:sSub>
                      <m:r>
                        <a:rPr lang="nl-NL" b="0" i="0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nl-NL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>
                              <a:latin typeface="Cambria Math"/>
                            </a:rPr>
                            <m:t>𝜙</m:t>
                          </m:r>
                        </m:e>
                        <m:sub>
                          <m:d>
                            <m:d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</m:sub>
                      </m:sSub>
                      <m:r>
                        <a:rPr lang="nl-NL" b="0" i="1" smtClean="0">
                          <a:latin typeface="Cambria Math"/>
                        </a:rPr>
                        <m:t>=</m:t>
                      </m:r>
                      <m:r>
                        <a:rPr lang="nl-NL" b="0" i="1" smtClean="0">
                          <a:latin typeface="Cambria Math"/>
                        </a:rPr>
                        <m:t>𝐽</m:t>
                      </m:r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6" name="Rechthoek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4570" y="1473371"/>
                <a:ext cx="1659429" cy="388889"/>
              </a:xfrm>
              <a:prstGeom prst="rect">
                <a:avLst/>
              </a:prstGeom>
              <a:blipFill rotWithShape="1">
                <a:blip r:embed="rId4"/>
                <a:stretch>
                  <a:fillRect b="-9524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51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AdS</a:t>
            </a:r>
            <a:r>
              <a:rPr lang="nl-NL" dirty="0" smtClean="0"/>
              <a:t>/CFT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Semi-classical approximation in the bulk:</a:t>
                </a:r>
              </a:p>
              <a:p>
                <a:endParaRPr lang="en-US" dirty="0" smtClean="0"/>
              </a:p>
              <a:p>
                <a:pPr lvl="1"/>
                <a:r>
                  <a:rPr lang="en-US" dirty="0" smtClean="0"/>
                  <a:t>Boundary theory is strongly coupled in that case. Typically: large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𝑁</m:t>
                    </m:r>
                  </m:oMath>
                </a14:m>
                <a:r>
                  <a:rPr lang="en-US" dirty="0" smtClean="0"/>
                  <a:t> and large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𝜆</m:t>
                    </m:r>
                    <m:r>
                      <a:rPr lang="nl-NL" b="0" i="1" smtClean="0">
                        <a:latin typeface="Cambria Math"/>
                      </a:rPr>
                      <m:t>=</m:t>
                    </m:r>
                    <m:sSubSup>
                      <m:sSubSupPr>
                        <m:ctrlPr>
                          <a:rPr lang="nl-NL" b="0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nl-NL" b="0" i="1" smtClean="0">
                            <a:latin typeface="Cambria Math"/>
                          </a:rPr>
                          <m:t>𝑔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NL" b="0" i="0" smtClean="0">
                            <a:latin typeface="Cambria Math"/>
                          </a:rPr>
                          <m:t>YM</m:t>
                        </m:r>
                      </m:sub>
                      <m:sup>
                        <m:r>
                          <a:rPr lang="nl-NL" b="0" i="0" smtClean="0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nl-NL" b="0" i="1" smtClean="0">
                        <a:latin typeface="Cambria Math"/>
                      </a:rPr>
                      <m:t>𝑁</m:t>
                    </m:r>
                    <m:r>
                      <a:rPr lang="nl-NL" b="0" i="1" smtClean="0">
                        <a:latin typeface="Cambria Math"/>
                      </a:rPr>
                      <m:t>~</m:t>
                    </m:r>
                    <m:sSup>
                      <m:sSupPr>
                        <m:ctrlPr>
                          <a:rPr lang="nl-NL" b="0" i="1" smtClean="0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nl-NL" b="0" i="1" smtClean="0">
                                    <a:latin typeface="Cambria Math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nl-NL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nl-NL" b="0" i="1" smtClean="0">
                                        <a:latin typeface="Cambria Math"/>
                                      </a:rPr>
                                      <m:t>ℓ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nl-NL" b="0" i="0" smtClean="0">
                                        <a:latin typeface="Cambria Math"/>
                                      </a:rPr>
                                      <m:t>AdS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nl-NL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nl-NL" b="0" i="1" smtClean="0">
                                        <a:latin typeface="Cambria Math"/>
                                      </a:rPr>
                                      <m:t>ℓ</m:t>
                                    </m:r>
                                  </m:e>
                                  <m:sub>
                                    <m:r>
                                      <a:rPr lang="nl-NL" b="0" i="1" smtClean="0">
                                        <a:latin typeface="Cambria Math"/>
                                      </a:rPr>
                                      <m:t>𝑠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  <m:sup>
                        <m:r>
                          <a:rPr lang="nl-NL" b="0" i="0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dirty="0" smtClean="0"/>
                  <a:t> (for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nl-NL" b="0" i="0" smtClean="0">
                            <a:latin typeface="Cambria Math"/>
                          </a:rPr>
                          <m:t>AdS</m:t>
                        </m:r>
                      </m:e>
                      <m:sub>
                        <m:r>
                          <a:rPr lang="nl-NL" b="0" i="1" smtClean="0">
                            <a:latin typeface="Cambria Math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dirty="0" smtClean="0"/>
                  <a:t>): strong ‘t </a:t>
                </a:r>
                <a:r>
                  <a:rPr lang="en-US" dirty="0" err="1" smtClean="0"/>
                  <a:t>Hooft</a:t>
                </a:r>
                <a:r>
                  <a:rPr lang="en-US" dirty="0" smtClean="0"/>
                  <a:t> coupling.</a:t>
                </a:r>
              </a:p>
              <a:p>
                <a:r>
                  <a:rPr lang="en-US" dirty="0" smtClean="0"/>
                  <a:t>Expectation values of operators:</a:t>
                </a:r>
              </a:p>
              <a:p>
                <a:endParaRPr lang="en-US" dirty="0"/>
              </a:p>
              <a:p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𝜙</m:t>
                        </m:r>
                      </m:e>
                      <m:sub>
                        <m:r>
                          <a:rPr lang="nl-NL" b="0" i="1" smtClean="0">
                            <a:latin typeface="Cambria Math"/>
                          </a:rPr>
                          <m:t>+</m:t>
                        </m:r>
                      </m:sub>
                    </m:sSub>
                  </m:oMath>
                </a14:m>
                <a:r>
                  <a:rPr lang="en-US" dirty="0" smtClean="0"/>
                  <a:t> bulk solution for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NL" b="0" i="0" smtClean="0">
                        <a:latin typeface="Cambria Math"/>
                      </a:rPr>
                      <m:t>Φ</m:t>
                    </m:r>
                  </m:oMath>
                </a14:m>
                <a:r>
                  <a:rPr lang="en-US" dirty="0" smtClean="0"/>
                  <a:t> (</a:t>
                </a:r>
                <a:r>
                  <a:rPr lang="en-US" dirty="0" err="1" smtClean="0"/>
                  <a:t>normalizable</a:t>
                </a:r>
                <a:r>
                  <a:rPr lang="en-US" dirty="0" smtClean="0"/>
                  <a:t> mode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𝛿</m:t>
                    </m:r>
                    <m:r>
                      <m:rPr>
                        <m:sty m:val="p"/>
                      </m:rPr>
                      <a:rPr lang="nl-NL" b="0" i="0" smtClean="0">
                        <a:latin typeface="Cambria Math"/>
                      </a:rPr>
                      <m:t>Φ</m:t>
                    </m:r>
                  </m:oMath>
                </a14:m>
                <a:r>
                  <a:rPr lang="en-US" dirty="0" smtClean="0"/>
                  <a:t>)</a:t>
                </a:r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1713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/>
              <p:cNvSpPr txBox="1"/>
              <p:nvPr/>
            </p:nvSpPr>
            <p:spPr>
              <a:xfrm>
                <a:off x="2575774" y="2301743"/>
                <a:ext cx="3475631" cy="4788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200" b="0" i="1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nl-NL" sz="2200" b="0" i="0" smtClean="0">
                              <a:latin typeface="Cambria Math"/>
                            </a:rPr>
                            <m:t>on</m:t>
                          </m:r>
                          <m:r>
                            <a:rPr lang="nl-NL" sz="2200" b="0" i="0" smtClean="0">
                              <a:latin typeface="Cambria Math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nl-NL" sz="2200" b="0" i="0" smtClean="0">
                              <a:latin typeface="Cambria Math"/>
                            </a:rPr>
                            <m:t>shell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nl-NL" sz="2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200" b="0" i="1" smtClean="0">
                                  <a:latin typeface="Cambria Math"/>
                                </a:rPr>
                                <m:t>𝜙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sz="22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2200" b="0" i="1" smtClean="0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</m:e>
                      </m:d>
                      <m:r>
                        <a:rPr lang="nl-NL" sz="22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nl-NL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200" b="0" i="1" smtClean="0">
                              <a:latin typeface="Cambria Math"/>
                            </a:rPr>
                            <m:t>𝑊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nl-NL" sz="2200" b="0" i="0" smtClean="0">
                              <a:latin typeface="Cambria Math"/>
                            </a:rPr>
                            <m:t>CFT</m:t>
                          </m:r>
                        </m:sub>
                      </m:sSub>
                      <m:r>
                        <a:rPr lang="nl-NL" sz="2200" b="0" i="0" smtClean="0">
                          <a:latin typeface="Cambria Math"/>
                        </a:rPr>
                        <m:t>[</m:t>
                      </m:r>
                      <m:r>
                        <a:rPr lang="nl-NL" sz="2200" b="0" i="1" smtClean="0">
                          <a:latin typeface="Cambria Math"/>
                        </a:rPr>
                        <m:t>𝐽</m:t>
                      </m:r>
                      <m:r>
                        <a:rPr lang="nl-NL" sz="2200" b="0" i="1" smtClean="0"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nl-NL" sz="2200" dirty="0"/>
              </a:p>
            </p:txBody>
          </p:sp>
        </mc:Choice>
        <mc:Fallback xmlns="">
          <p:sp>
            <p:nvSpPr>
              <p:cNvPr id="8" name="Tekstvak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5774" y="2301743"/>
                <a:ext cx="3475631" cy="478849"/>
              </a:xfrm>
              <a:prstGeom prst="rect">
                <a:avLst/>
              </a:prstGeom>
              <a:blipFill rotWithShape="1">
                <a:blip r:embed="rId4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hthoek 8"/>
              <p:cNvSpPr/>
              <p:nvPr/>
            </p:nvSpPr>
            <p:spPr>
              <a:xfrm>
                <a:off x="3775920" y="253163"/>
                <a:ext cx="3546677" cy="9618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trlPr>
                            <a:rPr lang="nl-NL" sz="2200" i="1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nl-NL" sz="2200" i="1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200" i="1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</a:rPr>
                                <m:t>𝜙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sz="2200" i="1">
                                      <a:solidFill>
                                        <a:schemeClr val="bg1">
                                          <a:lumMod val="9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2200" i="1">
                                      <a:solidFill>
                                        <a:schemeClr val="bg1">
                                          <a:lumMod val="95000"/>
                                        </a:schemeClr>
                                      </a:solidFill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</m:sub>
                        <m:sup/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nl-NL" sz="2200" i="1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nl-NL" sz="2200" i="1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𝒟</m:t>
                              </m:r>
                              <m:r>
                                <m:rPr>
                                  <m:sty m:val="p"/>
                                </m:rPr>
                                <a:rPr lang="nl-NL" sz="2200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Φ</m:t>
                              </m:r>
                            </m:e>
                          </m:d>
                          <m:r>
                            <a:rPr lang="nl-NL" sz="2200" i="1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 </m:t>
                          </m:r>
                          <m:sSup>
                            <m:sSupPr>
                              <m:ctrlPr>
                                <a:rPr lang="nl-NL" sz="2200" i="1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nl-NL" sz="2200" i="1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nl-NL" sz="2200" i="1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nl-NL" sz="2200" i="1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𝑆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nl-NL" sz="2200" i="1">
                                      <a:solidFill>
                                        <a:schemeClr val="bg1">
                                          <a:lumMod val="9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nl-NL" sz="2200">
                                      <a:solidFill>
                                        <a:schemeClr val="bg1">
                                          <a:lumMod val="9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Φ</m:t>
                                  </m:r>
                                </m:e>
                              </m:d>
                            </m:sup>
                          </m:sSup>
                        </m:e>
                      </m:nary>
                      <m:r>
                        <a:rPr lang="nl-NL" sz="2200" i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nl-NL" sz="2200" i="1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nl-NL" sz="2200" i="1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</a:rPr>
                            <m:t>𝑒</m:t>
                          </m:r>
                        </m:e>
                        <m:sup>
                          <m:sSub>
                            <m:sSubPr>
                              <m:ctrlPr>
                                <a:rPr lang="nl-NL" sz="2200" i="1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sz="2200" i="1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</a:rPr>
                                <m:t>𝑊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nl-NL" sz="2200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</a:rPr>
                                <m:t>CFT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nl-NL" sz="2200" i="1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sz="2200" i="1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</a:rPr>
                                <m:t>𝐽</m:t>
                              </m:r>
                            </m:e>
                          </m:d>
                        </m:sup>
                      </m:sSup>
                    </m:oMath>
                  </m:oMathPara>
                </a14:m>
                <a:endParaRPr lang="nl-NL" sz="22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" name="Rechthoek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5920" y="253163"/>
                <a:ext cx="3546677" cy="96186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kstvak 10"/>
              <p:cNvSpPr txBox="1"/>
              <p:nvPr/>
            </p:nvSpPr>
            <p:spPr>
              <a:xfrm>
                <a:off x="1747072" y="4781998"/>
                <a:ext cx="5908156" cy="8011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22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nl-NL" sz="2200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nl-NL" sz="22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sz="2200" i="1" smtClean="0">
                                      <a:latin typeface="Cambria Math"/>
                                      <a:ea typeface="Cambria Math"/>
                                    </a:rPr>
                                    <m:t>𝒪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nl-NL" sz="220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nl-NL" sz="2200" b="0" i="1" smtClean="0">
                                          <a:latin typeface="Cambria Math"/>
                                          <a:ea typeface="Cambria Math"/>
                                        </a:rPr>
                                        <m:t>(</m:t>
                                      </m:r>
                                      <m:r>
                                        <a:rPr lang="nl-NL" sz="2200" i="1">
                                          <a:latin typeface="Cambria Math"/>
                                          <a:ea typeface="Cambria Math"/>
                                        </a:rPr>
                                        <m:t>∆</m:t>
                                      </m:r>
                                    </m:e>
                                    <m:sub>
                                      <m:r>
                                        <a:rPr lang="nl-NL" sz="2200" b="0" i="1" smtClean="0">
                                          <a:latin typeface="Cambria Math"/>
                                          <a:ea typeface="Cambria Math"/>
                                        </a:rPr>
                                        <m:t>+</m:t>
                                      </m:r>
                                    </m:sub>
                                  </m:sSub>
                                  <m:r>
                                    <a:rPr lang="nl-NL" sz="2200" b="0" i="1" smtClean="0">
                                      <a:latin typeface="Cambria Math"/>
                                      <a:ea typeface="Cambria Math"/>
                                    </a:rPr>
                                    <m:t>)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nl-NL" sz="22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2200" i="1"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nl-NL" sz="2200" b="0" i="1" smtClean="0">
                              <a:latin typeface="Cambria Math"/>
                              <a:ea typeface="Cambria Math"/>
                            </a:rPr>
                            <m:t>𝐽</m:t>
                          </m:r>
                        </m:sub>
                      </m:sSub>
                      <m:r>
                        <a:rPr lang="nl-NL" sz="2200" b="0" i="1" smtClean="0">
                          <a:latin typeface="Cambria Math"/>
                          <a:ea typeface="Cambria Math"/>
                        </a:rPr>
                        <m:t>=−</m:t>
                      </m:r>
                      <m:f>
                        <m:fPr>
                          <m:ctrlPr>
                            <a:rPr lang="nl-NL" sz="22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nl-NL" sz="2200" b="0" i="1" smtClean="0">
                              <a:latin typeface="Cambria Math"/>
                              <a:ea typeface="Cambria Math"/>
                            </a:rPr>
                            <m:t>𝛿</m:t>
                          </m:r>
                          <m:sSub>
                            <m:sSubPr>
                              <m:ctrlPr>
                                <a:rPr lang="nl-NL" sz="22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nl-NL" sz="2200" b="0" i="1" smtClean="0">
                                  <a:latin typeface="Cambria Math"/>
                                  <a:ea typeface="Cambria Math"/>
                                </a:rPr>
                                <m:t>𝑊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nl-NL" sz="2200" b="0" i="0" smtClean="0">
                                  <a:latin typeface="Cambria Math"/>
                                  <a:ea typeface="Cambria Math"/>
                                </a:rPr>
                                <m:t>CFT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nl-NL" sz="22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nl-NL" sz="2200" b="0" i="1" smtClean="0">
                                  <a:latin typeface="Cambria Math"/>
                                  <a:ea typeface="Cambria Math"/>
                                </a:rPr>
                                <m:t>𝐽</m:t>
                              </m:r>
                            </m:e>
                          </m:d>
                        </m:num>
                        <m:den>
                          <m:r>
                            <a:rPr lang="nl-NL" sz="2200" b="0" i="1" smtClean="0">
                              <a:latin typeface="Cambria Math"/>
                              <a:ea typeface="Cambria Math"/>
                            </a:rPr>
                            <m:t>𝛿</m:t>
                          </m:r>
                          <m:r>
                            <a:rPr lang="nl-NL" sz="2200" b="0" i="1" smtClean="0">
                              <a:latin typeface="Cambria Math"/>
                              <a:ea typeface="Cambria Math"/>
                            </a:rPr>
                            <m:t>𝐽</m:t>
                          </m:r>
                          <m:d>
                            <m:dPr>
                              <m:ctrlPr>
                                <a:rPr lang="nl-NL" sz="22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nl-NL" sz="2200" b="0" i="1" smtClean="0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e>
                          </m:d>
                        </m:den>
                      </m:f>
                      <m:r>
                        <a:rPr lang="nl-NL" sz="2200" b="0" i="1" smtClean="0">
                          <a:latin typeface="Cambria Math"/>
                          <a:ea typeface="Cambria Math"/>
                        </a:rPr>
                        <m:t>=−</m:t>
                      </m:r>
                      <m:d>
                        <m:dPr>
                          <m:ctrlPr>
                            <a:rPr lang="nl-NL" sz="22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nl-NL" sz="22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nl-NL" sz="2200" b="0" i="0" smtClean="0">
                                  <a:latin typeface="Cambria Math"/>
                                  <a:ea typeface="Cambria Math"/>
                                </a:rPr>
                                <m:t>Δ</m:t>
                              </m:r>
                            </m:e>
                            <m:sub>
                              <m:r>
                                <a:rPr lang="nl-NL" sz="22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</m:sub>
                          </m:sSub>
                          <m:r>
                            <a:rPr lang="nl-NL" sz="22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nl-NL" sz="22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nl-NL" sz="2200" b="0" i="0" smtClean="0">
                                  <a:latin typeface="Cambria Math"/>
                                  <a:ea typeface="Cambria Math"/>
                                </a:rPr>
                                <m:t>Δ</m:t>
                              </m:r>
                            </m:e>
                            <m:sub>
                              <m:r>
                                <a:rPr lang="nl-NL" sz="2200" b="0" i="1" smtClean="0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</m:sub>
                          </m:sSub>
                        </m:e>
                      </m:d>
                      <m:r>
                        <a:rPr lang="nl-NL" sz="2200" b="0" i="1" smtClean="0">
                          <a:latin typeface="Cambria Math"/>
                          <a:ea typeface="Cambria Math"/>
                        </a:rPr>
                        <m:t> </m:t>
                      </m:r>
                      <m:sSub>
                        <m:sSubPr>
                          <m:ctrlPr>
                            <a:rPr lang="nl-NL" sz="22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nl-NL" sz="2200" b="0" i="1" smtClean="0">
                              <a:latin typeface="Cambria Math"/>
                              <a:ea typeface="Cambria Math"/>
                            </a:rPr>
                            <m:t>𝜙</m:t>
                          </m:r>
                        </m:e>
                        <m:sub>
                          <m:r>
                            <a:rPr lang="nl-NL" sz="22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</m:sub>
                      </m:sSub>
                      <m:d>
                        <m:dPr>
                          <m:ctrlPr>
                            <a:rPr lang="nl-NL" sz="22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nl-NL" sz="22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nl-NL" sz="2200" dirty="0"/>
              </a:p>
            </p:txBody>
          </p:sp>
        </mc:Choice>
        <mc:Fallback xmlns="">
          <p:sp>
            <p:nvSpPr>
              <p:cNvPr id="11" name="Tekstvak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7072" y="4781998"/>
                <a:ext cx="5908156" cy="80111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948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Example</a:t>
            </a:r>
            <a:r>
              <a:rPr lang="nl-NL" dirty="0" smtClean="0"/>
              <a:t>: 2-point </a:t>
            </a:r>
            <a:r>
              <a:rPr lang="nl-NL" dirty="0" err="1" smtClean="0"/>
              <a:t>function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𝑑</m:t>
                    </m:r>
                    <m:r>
                      <a:rPr lang="nl-NL" b="0" i="1" smtClean="0">
                        <a:latin typeface="Cambria Math"/>
                      </a:rPr>
                      <m:t>=3</m:t>
                    </m:r>
                  </m:oMath>
                </a14:m>
                <a:r>
                  <a:rPr lang="nl-NL" dirty="0" smtClean="0"/>
                  <a:t>, </a:t>
                </a:r>
                <a:r>
                  <a:rPr lang="nl-NL" dirty="0" err="1" smtClean="0"/>
                  <a:t>conformally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coupled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scalar</a:t>
                </a:r>
                <a:r>
                  <a:rPr lang="nl-NL" dirty="0" smtClean="0"/>
                  <a:t> field in bulk: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nl-NL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nl-NL" b="0" i="1" smtClean="0">
                            <a:latin typeface="Cambria Math"/>
                          </a:rPr>
                          <m:t>𝜙</m:t>
                        </m:r>
                      </m:e>
                      <m:sub>
                        <m:d>
                          <m:dPr>
                            <m:ctrlPr>
                              <a:rPr lang="nl-NL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nl-NL" b="0" i="1" smtClean="0">
                                <a:latin typeface="Cambria Math"/>
                              </a:rPr>
                              <m:t>0</m:t>
                            </m:r>
                          </m:e>
                        </m:d>
                      </m:sub>
                    </m:sSub>
                    <m:r>
                      <a:rPr lang="nl-NL" b="0" i="1" smtClean="0">
                        <a:latin typeface="Cambria Math"/>
                      </a:rPr>
                      <m:t>(</m:t>
                    </m:r>
                    <m:r>
                      <a:rPr lang="nl-NL" b="0" i="1" smtClean="0">
                        <a:latin typeface="Cambria Math"/>
                      </a:rPr>
                      <m:t>𝑥</m:t>
                    </m:r>
                    <m:r>
                      <a:rPr lang="nl-NL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nl-NL" dirty="0" smtClean="0"/>
                  <a:t> is </a:t>
                </a:r>
                <a:r>
                  <a:rPr lang="nl-NL" dirty="0" err="1" smtClean="0"/>
                  <a:t>boundary</a:t>
                </a:r>
                <a:r>
                  <a:rPr lang="nl-NL" dirty="0" smtClean="0"/>
                  <a:t> </a:t>
                </a:r>
                <a:r>
                  <a:rPr lang="nl-NL" dirty="0" err="1" smtClean="0"/>
                  <a:t>condition</a:t>
                </a:r>
                <a:r>
                  <a:rPr lang="nl-NL" dirty="0" smtClean="0"/>
                  <a:t> at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𝑟</m:t>
                    </m:r>
                    <m:r>
                      <a:rPr lang="nl-NL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nl-NL" dirty="0" smtClean="0"/>
                  <a:t>.</a:t>
                </a:r>
              </a:p>
              <a:p>
                <a:pPr lvl="1"/>
                <a:r>
                  <a:rPr lang="nl-NL" dirty="0" err="1" smtClean="0"/>
                  <a:t>Regularity</a:t>
                </a:r>
                <a:r>
                  <a:rPr lang="nl-NL" dirty="0" smtClean="0"/>
                  <a:t> at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𝑟</m:t>
                    </m:r>
                    <m:r>
                      <a:rPr lang="nl-NL" b="0" i="1" smtClean="0">
                        <a:latin typeface="Cambria Math"/>
                      </a:rPr>
                      <m:t>=∞</m:t>
                    </m:r>
                  </m:oMath>
                </a14:m>
                <a:r>
                  <a:rPr lang="nl-NL" dirty="0" smtClean="0"/>
                  <a:t> </a:t>
                </a:r>
                <a:r>
                  <a:rPr lang="nl-NL" dirty="0" err="1" smtClean="0"/>
                  <a:t>imposes</a:t>
                </a:r>
                <a:r>
                  <a:rPr lang="nl-NL" dirty="0" smtClean="0"/>
                  <a:t>:</a:t>
                </a:r>
                <a:endParaRPr lang="en-US" dirty="0" smtClean="0"/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527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/>
              <p:cNvSpPr txBox="1"/>
              <p:nvPr/>
            </p:nvSpPr>
            <p:spPr>
              <a:xfrm>
                <a:off x="2511382" y="2408349"/>
                <a:ext cx="4732065" cy="4875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nl-NL" sz="2400" b="0" i="0" smtClean="0">
                          <a:latin typeface="Cambria Math"/>
                        </a:rPr>
                        <m:t>Φ</m:t>
                      </m:r>
                      <m:d>
                        <m:dPr>
                          <m:ctrlPr>
                            <a:rPr lang="nl-NL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sz="2400" b="0" i="1" smtClean="0">
                              <a:latin typeface="Cambria Math"/>
                            </a:rPr>
                            <m:t>𝑟</m:t>
                          </m:r>
                          <m:r>
                            <a:rPr lang="nl-NL" sz="2400" b="0" i="1" smtClean="0">
                              <a:latin typeface="Cambria Math"/>
                            </a:rPr>
                            <m:t>,</m:t>
                          </m:r>
                          <m:r>
                            <a:rPr lang="nl-NL" sz="24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sz="24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nl-NL" sz="2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400" b="0" i="1" smtClean="0">
                              <a:latin typeface="Cambria Math"/>
                            </a:rPr>
                            <m:t>𝜙</m:t>
                          </m:r>
                        </m:e>
                        <m:sub>
                          <m:d>
                            <m:dPr>
                              <m:ctrlPr>
                                <a:rPr lang="nl-NL" sz="24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sz="2400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</m:sub>
                      </m:sSub>
                      <m:d>
                        <m:dPr>
                          <m:ctrlPr>
                            <a:rPr lang="nl-NL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sz="24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sz="2400" b="0" i="1" smtClean="0">
                          <a:latin typeface="Cambria Math"/>
                        </a:rPr>
                        <m:t>+</m:t>
                      </m:r>
                      <m:r>
                        <a:rPr lang="nl-NL" sz="2400" b="0" i="1" smtClean="0">
                          <a:latin typeface="Cambria Math"/>
                        </a:rPr>
                        <m:t>𝑟</m:t>
                      </m:r>
                      <m:r>
                        <a:rPr lang="nl-NL" sz="2400" b="0" i="1" smtClean="0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nl-NL" sz="24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sz="2400" b="0" i="1" smtClean="0">
                              <a:latin typeface="Cambria Math"/>
                            </a:rPr>
                            <m:t>𝜙</m:t>
                          </m:r>
                        </m:e>
                        <m:sub>
                          <m:d>
                            <m:dPr>
                              <m:ctrlPr>
                                <a:rPr lang="nl-NL" sz="24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sz="2400" b="0" i="1" smtClean="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</m:sub>
                      </m:sSub>
                      <m:d>
                        <m:dPr>
                          <m:ctrlPr>
                            <a:rPr lang="nl-NL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sz="24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sz="2400" b="0" i="1" smtClean="0">
                          <a:latin typeface="Cambria Math"/>
                        </a:rPr>
                        <m:t>+…</m:t>
                      </m:r>
                    </m:oMath>
                  </m:oMathPara>
                </a14:m>
                <a:endParaRPr lang="nl-NL" sz="2400" dirty="0"/>
              </a:p>
            </p:txBody>
          </p:sp>
        </mc:Choice>
        <mc:Fallback xmlns="">
          <p:sp>
            <p:nvSpPr>
              <p:cNvPr id="5" name="Tekstvak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1382" y="2408349"/>
                <a:ext cx="4732065" cy="487569"/>
              </a:xfrm>
              <a:prstGeom prst="rect">
                <a:avLst/>
              </a:prstGeom>
              <a:blipFill rotWithShape="1">
                <a:blip r:embed="rId4"/>
                <a:stretch>
                  <a:fillRect b="-1125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/>
              <p:cNvSpPr txBox="1"/>
              <p:nvPr/>
            </p:nvSpPr>
            <p:spPr>
              <a:xfrm>
                <a:off x="338726" y="4173556"/>
                <a:ext cx="8651919" cy="818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nl-NL" b="0" i="0" smtClean="0">
                          <a:latin typeface="Cambria Math"/>
                        </a:rPr>
                        <m:t>Φ</m:t>
                      </m:r>
                      <m:d>
                        <m:d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b="0" i="1" smtClean="0">
                              <a:latin typeface="Cambria Math"/>
                            </a:rPr>
                            <m:t>𝑟</m:t>
                          </m:r>
                          <m:r>
                            <a:rPr lang="nl-NL" b="0" i="1" smtClean="0">
                              <a:latin typeface="Cambria Math"/>
                            </a:rPr>
                            <m:t>,</m:t>
                          </m:r>
                          <m:r>
                            <a:rPr lang="nl-NL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𝜋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nl-NL" b="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latin typeface="Cambria Math"/>
                                </a:rPr>
                                <m:t>d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  <m:sSup>
                            <m:sSup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f>
                            <m:f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nl-NL" b="0" i="1" smtClean="0">
                                  <a:latin typeface="Cambria Math"/>
                                </a:rPr>
                                <m:t>𝑟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nl-NL" b="0" i="1" smtClean="0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nl-NL" b="0" i="1" smtClean="0">
                                              <a:latin typeface="Cambria Math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nl-NL" b="0" i="1" smtClean="0">
                                              <a:latin typeface="Cambria Math"/>
                                            </a:rPr>
                                            <m:t>𝑟</m:t>
                                          </m:r>
                                        </m:e>
                                        <m:sup>
                                          <m:r>
                                            <a:rPr lang="nl-NL" b="0" i="1" smtClean="0"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nl-NL" b="0" i="1" smtClean="0">
                                          <a:latin typeface="Cambria Math"/>
                                        </a:rPr>
                                        <m:t>+</m:t>
                                      </m:r>
                                      <m:sSup>
                                        <m:sSupPr>
                                          <m:ctrlPr>
                                            <a:rPr lang="nl-NL" b="0" i="1" smtClean="0">
                                              <a:latin typeface="Cambria Math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ctrlPr>
                                                <a:rPr lang="nl-NL" b="0" i="1" smtClean="0">
                                                  <a:latin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acc>
                                                <m:accPr>
                                                  <m:chr m:val="⃗"/>
                                                  <m:ctrlPr>
                                                    <a:rPr lang="nl-NL" b="0" i="1" smtClean="0">
                                                      <a:latin typeface="Cambria Math"/>
                                                    </a:rPr>
                                                  </m:ctrlPr>
                                                </m:accPr>
                                                <m:e>
                                                  <m:r>
                                                    <a:rPr lang="nl-NL" b="0" i="1" smtClean="0">
                                                      <a:latin typeface="Cambria Math"/>
                                                    </a:rPr>
                                                    <m:t>𝑥</m:t>
                                                  </m:r>
                                                </m:e>
                                              </m:acc>
                                              <m:r>
                                                <a:rPr lang="nl-NL" b="0" i="1" smtClean="0">
                                                  <a:latin typeface="Cambria Math"/>
                                                </a:rPr>
                                                <m:t>−</m:t>
                                              </m:r>
                                              <m:sSup>
                                                <m:sSupPr>
                                                  <m:ctrlPr>
                                                    <a:rPr lang="nl-NL" b="0" i="1" smtClean="0">
                                                      <a:latin typeface="Cambria Math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acc>
                                                    <m:accPr>
                                                      <m:chr m:val="⃗"/>
                                                      <m:ctrlPr>
                                                        <a:rPr lang="nl-NL" b="0" i="1" smtClean="0">
                                                          <a:latin typeface="Cambria Math"/>
                                                        </a:rPr>
                                                      </m:ctrlPr>
                                                    </m:accPr>
                                                    <m:e>
                                                      <m:r>
                                                        <a:rPr lang="nl-NL" b="0" i="1" smtClean="0">
                                                          <a:latin typeface="Cambria Math"/>
                                                        </a:rPr>
                                                        <m:t>𝑥</m:t>
                                                      </m:r>
                                                    </m:e>
                                                  </m:acc>
                                                </m:e>
                                                <m:sup>
                                                  <m:r>
                                                    <a:rPr lang="nl-NL" b="0" i="1" smtClean="0">
                                                      <a:latin typeface="Cambria Math"/>
                                                    </a:rPr>
                                                    <m:t>′</m:t>
                                                  </m:r>
                                                </m:sup>
                                              </m:sSup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nl-NL" b="0" i="1" smtClean="0"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  <m:sup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  <m:r>
                            <a:rPr lang="nl-NL" b="0" i="1" smtClean="0">
                              <a:latin typeface="Cambria Math"/>
                            </a:rPr>
                            <m:t> </m:t>
                          </m:r>
                          <m:sSub>
                            <m:sSub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𝜙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nl-NL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0</m:t>
                                  </m:r>
                                </m:e>
                              </m:d>
                            </m:sub>
                          </m:sSub>
                          <m:d>
                            <m:dPr>
                              <m:ctrlPr>
                                <a:rPr lang="nl-NL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nl-NL" b="0" i="1" smtClean="0">
                                  <a:latin typeface="Cambria Math"/>
                                </a:rPr>
                                <m:t>′</m:t>
                              </m:r>
                            </m:e>
                          </m:d>
                        </m:e>
                      </m:nary>
                      <m:r>
                        <a:rPr lang="nl-NL" b="0" i="0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nl-NL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l-NL" i="1">
                              <a:latin typeface="Cambria Math"/>
                            </a:rPr>
                            <m:t>𝜙</m:t>
                          </m:r>
                        </m:e>
                        <m:sub>
                          <m:d>
                            <m:d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</m:sub>
                      </m:sSub>
                      <m:d>
                        <m:dPr>
                          <m:ctrlPr>
                            <a:rPr lang="nl-NL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nl-NL" i="1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nl-NL" i="1">
                          <a:latin typeface="Cambria Math"/>
                        </a:rPr>
                        <m:t>+</m:t>
                      </m:r>
                      <m:r>
                        <a:rPr lang="nl-NL" i="1">
                          <a:latin typeface="Cambria Math"/>
                        </a:rPr>
                        <m:t>𝑟</m:t>
                      </m:r>
                      <m:f>
                        <m:fPr>
                          <m:ctrlPr>
                            <a:rPr lang="nl-NL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i="1">
                              <a:latin typeface="Cambria Math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𝜋</m:t>
                              </m:r>
                            </m:e>
                            <m:sup>
                              <m:r>
                                <a:rPr lang="nl-NL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nl-NL" i="1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p>
                            <m:sSup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nl-NL">
                                  <a:latin typeface="Cambria Math"/>
                                </a:rPr>
                                <m:t>d</m:t>
                              </m:r>
                            </m:e>
                            <m:sup>
                              <m:r>
                                <a:rPr lang="nl-NL" i="1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  <m:sSup>
                            <m:sSup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nl-NL" i="1">
                                  <a:latin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nl-NL" i="1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f>
                            <m:fPr>
                              <m:ctrlPr>
                                <a:rPr lang="nl-NL" i="1"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𝜙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nl-NL" i="1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nl-NL" i="1">
                                          <a:latin typeface="Cambria Math"/>
                                        </a:rPr>
                                        <m:t>0</m:t>
                                      </m:r>
                                    </m:e>
                                  </m:d>
                                </m:sub>
                              </m:sSub>
                              <m:d>
                                <m:d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i="1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′</m:t>
                                  </m:r>
                                </m:e>
                              </m:d>
                            </m:num>
                            <m:den>
                              <m:sSup>
                                <m:sSupPr>
                                  <m:ctrlPr>
                                    <a:rPr lang="nl-NL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nl-NL" i="1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acc>
                                        <m:accPr>
                                          <m:chr m:val="⃗"/>
                                          <m:ctrlPr>
                                            <a:rPr lang="nl-NL" i="1">
                                              <a:latin typeface="Cambria Math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nl-NL" i="1">
                                              <a:latin typeface="Cambria Math"/>
                                            </a:rPr>
                                            <m:t>𝑥</m:t>
                                          </m:r>
                                        </m:e>
                                      </m:acc>
                                      <m:r>
                                        <a:rPr lang="nl-NL" i="1">
                                          <a:latin typeface="Cambria Math"/>
                                        </a:rPr>
                                        <m:t>−</m:t>
                                      </m:r>
                                      <m:sSup>
                                        <m:sSupPr>
                                          <m:ctrlPr>
                                            <a:rPr lang="nl-NL" i="1">
                                              <a:latin typeface="Cambria Math"/>
                                            </a:rPr>
                                          </m:ctrlPr>
                                        </m:sSupPr>
                                        <m:e>
                                          <m:acc>
                                            <m:accPr>
                                              <m:chr m:val="⃗"/>
                                              <m:ctrlPr>
                                                <a:rPr lang="nl-NL" i="1">
                                                  <a:latin typeface="Cambria Math"/>
                                                </a:rPr>
                                              </m:ctrlPr>
                                            </m:accPr>
                                            <m:e>
                                              <m:r>
                                                <a:rPr lang="nl-NL" i="1">
                                                  <a:latin typeface="Cambria Math"/>
                                                </a:rPr>
                                                <m:t>𝑥</m:t>
                                              </m:r>
                                            </m:e>
                                          </m:acc>
                                        </m:e>
                                        <m:sup>
                                          <m:r>
                                            <a:rPr lang="nl-NL" i="1">
                                              <a:latin typeface="Cambria Math"/>
                                            </a:rPr>
                                            <m:t>′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  <m:sup>
                                  <m:r>
                                    <a:rPr lang="nl-NL" b="0" i="1" smtClean="0">
                                      <a:latin typeface="Cambria Math"/>
                                    </a:rPr>
                                    <m:t>4</m:t>
                                  </m:r>
                                </m:sup>
                              </m:sSup>
                            </m:den>
                          </m:f>
                          <m:r>
                            <a:rPr lang="nl-NL" i="1">
                              <a:latin typeface="Cambria Math"/>
                            </a:rPr>
                            <m:t> </m:t>
                          </m:r>
                        </m:e>
                      </m:nary>
                      <m:r>
                        <a:rPr lang="nl-NL" i="1">
                          <a:latin typeface="Cambria Math"/>
                        </a:rPr>
                        <m:t>+…</m:t>
                      </m:r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6" name="Tekstvak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726" y="4173556"/>
                <a:ext cx="8651919" cy="81887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kstvak 8"/>
              <p:cNvSpPr txBox="1"/>
              <p:nvPr/>
            </p:nvSpPr>
            <p:spPr>
              <a:xfrm>
                <a:off x="3331952" y="0"/>
                <a:ext cx="4875501" cy="6723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nl-NL" i="1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nl-NL" b="0" i="1" smtClean="0">
                                      <a:solidFill>
                                        <a:schemeClr val="bg1">
                                          <a:lumMod val="9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i="1" smtClean="0">
                                      <a:solidFill>
                                        <a:schemeClr val="bg1">
                                          <a:lumMod val="9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𝒪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nl-NL" i="1" smtClean="0">
                                          <a:solidFill>
                                            <a:schemeClr val="bg1">
                                              <a:lumMod val="95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nl-NL" b="0" i="1" smtClean="0">
                                          <a:solidFill>
                                            <a:schemeClr val="bg1">
                                              <a:lumMod val="95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(</m:t>
                                      </m:r>
                                      <m:r>
                                        <a:rPr lang="nl-NL" i="1">
                                          <a:solidFill>
                                            <a:schemeClr val="bg1">
                                              <a:lumMod val="95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∆</m:t>
                                      </m:r>
                                    </m:e>
                                    <m:sub>
                                      <m:r>
                                        <a:rPr lang="nl-NL" b="0" i="1" smtClean="0">
                                          <a:solidFill>
                                            <a:schemeClr val="bg1">
                                              <a:lumMod val="95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+</m:t>
                                      </m:r>
                                    </m:sub>
                                  </m:sSub>
                                  <m:r>
                                    <a:rPr lang="nl-NL" b="0" i="1" smtClean="0">
                                      <a:solidFill>
                                        <a:schemeClr val="bg1">
                                          <a:lumMod val="9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)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nl-NL" i="1">
                                      <a:solidFill>
                                        <a:schemeClr val="bg1">
                                          <a:lumMod val="9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i="1">
                                      <a:solidFill>
                                        <a:schemeClr val="bg1">
                                          <a:lumMod val="9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𝐽</m:t>
                          </m:r>
                        </m:sub>
                      </m:sSub>
                      <m:r>
                        <a:rPr lang="nl-NL" b="0" i="1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 Math"/>
                          <a:ea typeface="Cambria Math"/>
                        </a:rPr>
                        <m:t>=−</m:t>
                      </m:r>
                      <m:f>
                        <m:fPr>
                          <m:ctrlP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𝛿</m:t>
                          </m:r>
                          <m:sSub>
                            <m:sSubPr>
                              <m:ctrlPr>
                                <a:rPr lang="nl-NL" b="0" i="1" smtClean="0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nl-NL" b="0" i="1" smtClean="0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𝑊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CFT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nl-NL" b="0" i="1" smtClean="0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nl-NL" b="0" i="1" smtClean="0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𝐽</m:t>
                              </m:r>
                            </m:e>
                          </m:d>
                        </m:num>
                        <m:den>
                          <m: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𝛿</m:t>
                          </m:r>
                          <m: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𝐽</m:t>
                          </m:r>
                          <m:d>
                            <m:dPr>
                              <m:ctrlPr>
                                <a:rPr lang="nl-NL" b="0" i="1" smtClean="0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nl-NL" b="0" i="1" smtClean="0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e>
                          </m:d>
                        </m:den>
                      </m:f>
                      <m:r>
                        <a:rPr lang="nl-NL" b="0" i="1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 Math"/>
                          <a:ea typeface="Cambria Math"/>
                        </a:rPr>
                        <m:t>=−</m:t>
                      </m:r>
                      <m:d>
                        <m:dPr>
                          <m:ctrlP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nl-NL" b="0" i="1" smtClean="0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Δ</m:t>
                              </m:r>
                            </m:e>
                            <m:sub>
                              <m:r>
                                <a:rPr lang="nl-NL" b="0" i="1" smtClean="0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</m:sub>
                          </m:sSub>
                          <m: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nl-NL" b="0" i="1" smtClean="0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nl-NL" b="0" i="0" smtClean="0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Δ</m:t>
                              </m:r>
                            </m:e>
                            <m:sub>
                              <m:r>
                                <a:rPr lang="nl-NL" b="0" i="1" smtClean="0">
                                  <a:solidFill>
                                    <a:schemeClr val="bg1">
                                      <a:lumMod val="9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</m:sub>
                          </m:sSub>
                        </m:e>
                      </m:d>
                      <m:r>
                        <a:rPr lang="nl-NL" b="0" i="1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sSub>
                        <m:sSubPr>
                          <m:ctrlP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𝜙</m:t>
                          </m:r>
                        </m:e>
                        <m:sub>
                          <m: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+</m:t>
                          </m:r>
                        </m:sub>
                      </m:sSub>
                      <m:d>
                        <m:dPr>
                          <m:ctrlP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nl-NL" b="0" i="1" smtClean="0">
                              <a:solidFill>
                                <a:schemeClr val="bg1">
                                  <a:lumMod val="9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nl-NL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" name="Tekstvak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1952" y="0"/>
                <a:ext cx="4875501" cy="67230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kstvak 10"/>
              <p:cNvSpPr txBox="1"/>
              <p:nvPr/>
            </p:nvSpPr>
            <p:spPr>
              <a:xfrm>
                <a:off x="1490939" y="5274082"/>
                <a:ext cx="6697539" cy="9368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22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nl-NL" sz="2200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nl-NL" sz="22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sz="2200" i="1" smtClean="0">
                                      <a:latin typeface="Cambria Math"/>
                                      <a:ea typeface="Cambria Math"/>
                                    </a:rPr>
                                    <m:t>𝒪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nl-NL" sz="22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nl-NL" sz="22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e>
                                  </m:d>
                                </m:sub>
                              </m:sSub>
                              <m:d>
                                <m:dPr>
                                  <m:ctrlPr>
                                    <a:rPr lang="nl-NL" sz="22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2200" i="1"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</m:e>
                              </m:d>
                              <m:sSub>
                                <m:sSubPr>
                                  <m:ctrlPr>
                                    <a:rPr lang="nl-NL" sz="22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nl-NL" sz="2200" i="1">
                                      <a:latin typeface="Cambria Math"/>
                                      <a:ea typeface="Cambria Math"/>
                                    </a:rPr>
                                    <m:t>𝒪</m:t>
                                  </m:r>
                                </m:e>
                                <m:sub>
                                  <m:d>
                                    <m:dPr>
                                      <m:ctrlPr>
                                        <a:rPr lang="nl-NL" sz="22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nl-NL" sz="2200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e>
                                  </m:d>
                                </m:sub>
                              </m:sSub>
                              <m:d>
                                <m:dPr>
                                  <m:ctrlPr>
                                    <a:rPr lang="nl-NL" sz="22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nl-NL" sz="2200" i="1"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  <m:r>
                                    <a:rPr lang="nl-NL" sz="2200" b="0" i="1" smtClean="0">
                                      <a:latin typeface="Cambria Math"/>
                                      <a:ea typeface="Cambria Math"/>
                                    </a:rPr>
                                    <m:t>′</m:t>
                                  </m:r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nl-NL" sz="2200" b="0" i="1" smtClean="0">
                              <a:latin typeface="Cambria Math"/>
                              <a:ea typeface="Cambria Math"/>
                            </a:rPr>
                            <m:t>𝐽</m:t>
                          </m:r>
                          <m:r>
                            <a:rPr lang="nl-NL" sz="2200" b="0" i="1" smtClean="0">
                              <a:latin typeface="Cambria Math"/>
                              <a:ea typeface="Cambria Math"/>
                            </a:rPr>
                            <m:t>=0</m:t>
                          </m:r>
                        </m:sub>
                      </m:sSub>
                      <m:r>
                        <a:rPr lang="nl-NL" sz="2200" b="0" i="1" smtClean="0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nl-NL" sz="22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nl-NL" sz="22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nl-NL" sz="22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nl-NL" sz="22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nl-NL" sz="2200" i="1">
                                          <a:latin typeface="Cambria Math"/>
                                          <a:ea typeface="Cambria Math"/>
                                        </a:rPr>
                                        <m:t>𝛿</m:t>
                                      </m:r>
                                    </m:e>
                                    <m:sup>
                                      <m:r>
                                        <a:rPr lang="nl-NL" sz="2200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sSub>
                                    <m:sSubPr>
                                      <m:ctrlPr>
                                        <a:rPr lang="nl-NL" sz="22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nl-NL" sz="2200" i="1">
                                          <a:latin typeface="Cambria Math"/>
                                          <a:ea typeface="Cambria Math"/>
                                        </a:rPr>
                                        <m:t>𝑊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nl-NL" sz="2200">
                                          <a:latin typeface="Cambria Math"/>
                                          <a:ea typeface="Cambria Math"/>
                                        </a:rPr>
                                        <m:t>CFT</m:t>
                                      </m:r>
                                    </m:sub>
                                  </m:sSub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nl-NL" sz="22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nl-NL" sz="2200" i="1">
                                          <a:latin typeface="Cambria Math"/>
                                          <a:ea typeface="Cambria Math"/>
                                        </a:rPr>
                                        <m:t>𝐽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nl-NL" sz="2200" i="1">
                                      <a:latin typeface="Cambria Math"/>
                                      <a:ea typeface="Cambria Math"/>
                                    </a:rPr>
                                    <m:t>𝛿</m:t>
                                  </m:r>
                                  <m:r>
                                    <a:rPr lang="nl-NL" sz="2200" i="1">
                                      <a:latin typeface="Cambria Math"/>
                                      <a:ea typeface="Cambria Math"/>
                                    </a:rPr>
                                    <m:t>𝐽</m:t>
                                  </m:r>
                                  <m:d>
                                    <m:dPr>
                                      <m:ctrlPr>
                                        <a:rPr lang="nl-NL" sz="22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nl-NL" sz="2200" i="1">
                                          <a:latin typeface="Cambria Math"/>
                                          <a:ea typeface="Cambria Math"/>
                                        </a:rPr>
                                        <m:t>𝑥</m:t>
                                      </m:r>
                                    </m:e>
                                  </m:d>
                                  <m:r>
                                    <a:rPr lang="nl-NL" sz="2200" i="1">
                                      <a:latin typeface="Cambria Math"/>
                                      <a:ea typeface="Cambria Math"/>
                                    </a:rPr>
                                    <m:t>𝛿</m:t>
                                  </m:r>
                                  <m:r>
                                    <a:rPr lang="nl-NL" sz="2200" i="1">
                                      <a:latin typeface="Cambria Math"/>
                                      <a:ea typeface="Cambria Math"/>
                                    </a:rPr>
                                    <m:t>𝐽</m:t>
                                  </m:r>
                                  <m:d>
                                    <m:dPr>
                                      <m:ctrlPr>
                                        <a:rPr lang="nl-NL" sz="22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sSup>
                                        <m:sSupPr>
                                          <m:ctrlPr>
                                            <a:rPr lang="nl-NL" sz="2200" i="1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nl-NL" sz="2200" i="1">
                                              <a:latin typeface="Cambria Math"/>
                                              <a:ea typeface="Cambria Math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nl-NL" sz="2200" i="1">
                                              <a:latin typeface="Cambria Math"/>
                                              <a:ea typeface="Cambria Math"/>
                                            </a:rPr>
                                            <m:t>′</m:t>
                                          </m:r>
                                        </m:sup>
                                      </m:sSup>
                                    </m:e>
                                  </m:d>
                                </m:den>
                              </m:f>
                            </m:e>
                          </m:d>
                        </m:e>
                        <m:sub>
                          <m:r>
                            <a:rPr lang="nl-NL" sz="2200" b="0" i="1" smtClean="0">
                              <a:latin typeface="Cambria Math"/>
                              <a:ea typeface="Cambria Math"/>
                            </a:rPr>
                            <m:t>𝐽</m:t>
                          </m:r>
                          <m:r>
                            <a:rPr lang="nl-NL" sz="2200" b="0" i="1" smtClean="0">
                              <a:latin typeface="Cambria Math"/>
                              <a:ea typeface="Cambria Math"/>
                            </a:rPr>
                            <m:t>=0</m:t>
                          </m:r>
                        </m:sub>
                      </m:sSub>
                      <m:r>
                        <a:rPr lang="nl-NL" sz="22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nl-NL" sz="22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nl-NL" sz="22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nl-NL" sz="2200" i="1">
                                  <a:latin typeface="Cambria Math"/>
                                </a:rPr>
                              </m:ctrlPr>
                            </m:sSupPr>
                            <m:e>
                              <m:sSup>
                                <m:sSupPr>
                                  <m:ctrlPr>
                                    <a:rPr lang="nl-NL" sz="22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nl-NL" sz="2200" i="1">
                                      <a:latin typeface="Cambria Math"/>
                                    </a:rPr>
                                    <m:t>𝜋</m:t>
                                  </m:r>
                                </m:e>
                                <m:sup>
                                  <m:r>
                                    <a:rPr lang="nl-NL" sz="2200" i="1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d>
                                <m:dPr>
                                  <m:ctrlPr>
                                    <a:rPr lang="nl-NL" sz="22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nl-NL" sz="2200" i="1"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nl-NL" sz="2200" i="1">
                                          <a:latin typeface="Cambria Math"/>
                                        </a:rPr>
                                        <m:t>𝑥</m:t>
                                      </m:r>
                                    </m:e>
                                  </m:acc>
                                  <m:r>
                                    <a:rPr lang="nl-NL" sz="2200" i="1">
                                      <a:latin typeface="Cambria Math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nl-NL" sz="2200" i="1"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acc>
                                        <m:accPr>
                                          <m:chr m:val="⃗"/>
                                          <m:ctrlPr>
                                            <a:rPr lang="nl-NL" sz="2200" i="1">
                                              <a:latin typeface="Cambria Math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nl-NL" sz="2200" i="1">
                                              <a:latin typeface="Cambria Math"/>
                                            </a:rPr>
                                            <m:t>𝑥</m:t>
                                          </m:r>
                                        </m:e>
                                      </m:acc>
                                    </m:e>
                                    <m:sup>
                                      <m:r>
                                        <a:rPr lang="nl-NL" sz="2200" i="1">
                                          <a:latin typeface="Cambria Math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d>
                            </m:e>
                            <m:sup>
                              <m:r>
                                <a:rPr lang="nl-NL" sz="2200" i="1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nl-NL" sz="2200" dirty="0"/>
              </a:p>
            </p:txBody>
          </p:sp>
        </mc:Choice>
        <mc:Fallback xmlns="">
          <p:sp>
            <p:nvSpPr>
              <p:cNvPr id="11" name="Tekstvak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0939" y="5274082"/>
                <a:ext cx="6697539" cy="93686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Rechte verbindingslijn met pijl 12"/>
          <p:cNvCxnSpPr/>
          <p:nvPr/>
        </p:nvCxnSpPr>
        <p:spPr>
          <a:xfrm>
            <a:off x="6130344" y="2895918"/>
            <a:ext cx="1506828" cy="12776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kstvak 13"/>
              <p:cNvSpPr txBox="1"/>
              <p:nvPr/>
            </p:nvSpPr>
            <p:spPr>
              <a:xfrm>
                <a:off x="874143" y="5527068"/>
                <a:ext cx="484428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200" i="1" smtClean="0">
                          <a:latin typeface="Cambria Math"/>
                          <a:ea typeface="Cambria Math"/>
                        </a:rPr>
                        <m:t>⇒</m:t>
                      </m:r>
                    </m:oMath>
                  </m:oMathPara>
                </a14:m>
                <a:endParaRPr lang="nl-NL" sz="2200" dirty="0"/>
              </a:p>
            </p:txBody>
          </p:sp>
        </mc:Choice>
        <mc:Fallback xmlns="">
          <p:sp>
            <p:nvSpPr>
              <p:cNvPr id="14" name="Tekstvak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143" y="5527068"/>
                <a:ext cx="484428" cy="430887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421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Holographic</a:t>
            </a:r>
            <a:r>
              <a:rPr lang="nl-NL" dirty="0" smtClean="0"/>
              <a:t> Renormalization</a:t>
            </a:r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dirty="0" smtClean="0"/>
                  <a:t>When computing correlation functions from bulk, we encounter divergences as </a:t>
                </a:r>
                <a14:m>
                  <m:oMath xmlns:m="http://schemas.openxmlformats.org/officeDocument/2006/math">
                    <m:r>
                      <a:rPr lang="nl-NL" b="0" i="1" smtClean="0">
                        <a:latin typeface="Cambria Math"/>
                      </a:rPr>
                      <m:t>𝑟</m:t>
                    </m:r>
                    <m:r>
                      <a:rPr lang="nl-NL" b="0" i="1" smtClean="0">
                        <a:latin typeface="Cambria Math"/>
                      </a:rPr>
                      <m:t>→0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Need formalism for generic boundary metric not just flat.</a:t>
                </a:r>
              </a:p>
              <a:p>
                <a:pPr lvl="1"/>
                <a:r>
                  <a:rPr lang="en-US" dirty="0" smtClean="0"/>
                  <a:t>Allows computation correlation functions of stress-energy tensor.</a:t>
                </a:r>
              </a:p>
              <a:p>
                <a:pPr lvl="1"/>
                <a:r>
                  <a:rPr lang="en-US" dirty="0"/>
                  <a:t>Allows computation CFT in </a:t>
                </a:r>
                <a:r>
                  <a:rPr lang="en-US" i="1" dirty="0"/>
                  <a:t>any</a:t>
                </a:r>
                <a:r>
                  <a:rPr lang="en-US" dirty="0"/>
                  <a:t> background.</a:t>
                </a:r>
              </a:p>
              <a:p>
                <a:r>
                  <a:rPr lang="en-US" dirty="0" smtClean="0"/>
                  <a:t>Take into account back-reaction.</a:t>
                </a:r>
              </a:p>
              <a:p>
                <a:r>
                  <a:rPr lang="en-US" dirty="0" smtClean="0"/>
                  <a:t>Holographic renormalization systematic method to do this.</a:t>
                </a:r>
              </a:p>
            </p:txBody>
          </p:sp>
        </mc:Choice>
        <mc:Fallback xmlns="">
          <p:sp>
            <p:nvSpPr>
              <p:cNvPr id="3" name="Tijdelijke aanduiding voor inhoud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1581" r="-2296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Holographic Cotton Tensor. SdH, UvA</a:t>
            </a:r>
            <a:endParaRPr lang="en-US"/>
          </a:p>
        </p:txBody>
      </p:sp>
      <p:pic>
        <p:nvPicPr>
          <p:cNvPr id="7" name="Picture 4" descr="http://logok.org/wp-content/uploads/2010/09/logo_uv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658" y="167426"/>
            <a:ext cx="1133341" cy="113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86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9672</TotalTime>
  <Words>3536</Words>
  <Application>Microsoft Office PowerPoint</Application>
  <PresentationFormat>Diavoorstelling (4:3)</PresentationFormat>
  <Paragraphs>248</Paragraphs>
  <Slides>29</Slides>
  <Notes>1</Notes>
  <HiddenSlides>1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29</vt:i4>
      </vt:variant>
    </vt:vector>
  </HeadingPairs>
  <TitlesOfParts>
    <vt:vector size="30" baseType="lpstr">
      <vt:lpstr>Module</vt:lpstr>
      <vt:lpstr>Holographic Renormalization and the Holographic Cotton Tensor</vt:lpstr>
      <vt:lpstr>Outline</vt:lpstr>
      <vt:lpstr>AdS/CFT</vt:lpstr>
      <vt:lpstr>Euclidean AdS</vt:lpstr>
      <vt:lpstr>Bulk Hilbert Space</vt:lpstr>
      <vt:lpstr>AdS/CFT</vt:lpstr>
      <vt:lpstr>AdS/CFT</vt:lpstr>
      <vt:lpstr>Example: 2-point function</vt:lpstr>
      <vt:lpstr>Holographic Renormalization</vt:lpstr>
      <vt:lpstr>Holographic Renormalization</vt:lpstr>
      <vt:lpstr>Holographic Renormalization</vt:lpstr>
      <vt:lpstr>Holographic Renormalization</vt:lpstr>
      <vt:lpstr>Holographic Renormalization</vt:lpstr>
      <vt:lpstr>Holographic Renormalization</vt:lpstr>
      <vt:lpstr>The Boundary Graviton</vt:lpstr>
      <vt:lpstr>The Boundary Graviton</vt:lpstr>
      <vt:lpstr>Instantons</vt:lpstr>
      <vt:lpstr>Self-Dual Solutions</vt:lpstr>
      <vt:lpstr>Vanishing Weyl Tensor</vt:lpstr>
      <vt:lpstr>Vanishing Weyl Tensor</vt:lpstr>
      <vt:lpstr>Vanishing Weyl Tensor</vt:lpstr>
      <vt:lpstr>Self-Dual Solutions</vt:lpstr>
      <vt:lpstr>Self-Dual Solutions</vt:lpstr>
      <vt:lpstr>Self-Dual Solutions</vt:lpstr>
      <vt:lpstr>Self-Dual Solutions</vt:lpstr>
      <vt:lpstr>Summary</vt:lpstr>
      <vt:lpstr>Summary</vt:lpstr>
      <vt:lpstr>References</vt:lpstr>
      <vt:lpstr>PowerPoint-presentatie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Outline</dc:title>
  <dc:creator>Sebastian</dc:creator>
  <cp:lastModifiedBy>Sebastian</cp:lastModifiedBy>
  <cp:revision>423</cp:revision>
  <dcterms:created xsi:type="dcterms:W3CDTF">2009-09-03T20:22:23Z</dcterms:created>
  <dcterms:modified xsi:type="dcterms:W3CDTF">2012-09-14T12:18:31Z</dcterms:modified>
</cp:coreProperties>
</file>