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0" r:id="rId2"/>
    <p:sldId id="378" r:id="rId3"/>
    <p:sldId id="408" r:id="rId4"/>
    <p:sldId id="382" r:id="rId5"/>
    <p:sldId id="405" r:id="rId6"/>
    <p:sldId id="383" r:id="rId7"/>
    <p:sldId id="379" r:id="rId8"/>
    <p:sldId id="380" r:id="rId9"/>
    <p:sldId id="385" r:id="rId10"/>
    <p:sldId id="400" r:id="rId11"/>
    <p:sldId id="386" r:id="rId12"/>
    <p:sldId id="387" r:id="rId13"/>
    <p:sldId id="407" r:id="rId14"/>
    <p:sldId id="389" r:id="rId15"/>
    <p:sldId id="390" r:id="rId16"/>
    <p:sldId id="391" r:id="rId17"/>
    <p:sldId id="392" r:id="rId18"/>
    <p:sldId id="393" r:id="rId19"/>
    <p:sldId id="397" r:id="rId20"/>
    <p:sldId id="398" r:id="rId21"/>
    <p:sldId id="399" r:id="rId22"/>
    <p:sldId id="394" r:id="rId23"/>
    <p:sldId id="395" r:id="rId24"/>
    <p:sldId id="396" r:id="rId25"/>
    <p:sldId id="403" r:id="rId26"/>
    <p:sldId id="401" r:id="rId27"/>
    <p:sldId id="402" r:id="rId28"/>
    <p:sldId id="406" r:id="rId29"/>
    <p:sldId id="404" r:id="rId30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6323" autoAdjust="0"/>
  </p:normalViewPr>
  <p:slideViewPr>
    <p:cSldViewPr snapToGrid="0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4BE4A4-87A4-4347-A446-97683B0C935A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84EE04-D396-4E03-9173-50057D0A784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9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CE80E5-0314-4653-8FE6-F7FEACA8672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D4287C-FCF1-4CAD-A3D0-9BEE156006A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929E-EC51-4C73-8692-7648D632BF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2E3F-DB22-4C93-974E-4C799D751AD6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374-634E-480B-BEA8-06C8616F5005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2839-2BFC-4525-9111-2A6FF302148A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EB2A-D0F7-45EA-84B1-B085840618E4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2F3E-760C-4534-9CB6-1629AEDB86D4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72BD-9E25-4F27-B791-292E274063AC}" type="datetime1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405-E15A-46F5-9591-CFC1DB4F7367}" type="datetime1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28C-DEFC-4F99-81E6-CFC9645C0A23}" type="datetime1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FAB1-01D6-4C97-96C2-0D031A4D343F}" type="datetime1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967A-712E-4D35-AE57-E236868C6223}" type="datetime1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D11296-CB6C-408C-B1A4-7CD803EC62CE}" type="datetime1">
              <a:rPr lang="en-US" smtClean="0"/>
              <a:t>9/14/2012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BE1E02-87A9-4EB8-9E19-0437AD57194F}" type="datetime1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Holographic Cotton Tensor. SdH, 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BA91BA-874C-4350-A91A-485E2D85A0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gif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31.png"/><Relationship Id="rId7" Type="http://schemas.openxmlformats.org/officeDocument/2006/relationships/image" Target="../media/image5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3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gi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6" y="2133600"/>
            <a:ext cx="7197943" cy="2999004"/>
          </a:xfrm>
        </p:spPr>
        <p:txBody>
          <a:bodyPr>
            <a:normAutofit fontScale="90000"/>
          </a:bodyPr>
          <a:lstStyle/>
          <a:p>
            <a:r>
              <a:rPr lang="nl-NL" sz="5000" dirty="0" err="1" smtClean="0"/>
              <a:t>Holographic</a:t>
            </a:r>
            <a:r>
              <a:rPr lang="nl-NL" sz="5000" dirty="0" smtClean="0"/>
              <a:t> Renormalization </a:t>
            </a:r>
            <a:r>
              <a:rPr lang="nl-NL" sz="5000" dirty="0" err="1" smtClean="0"/>
              <a:t>and</a:t>
            </a:r>
            <a:r>
              <a:rPr lang="nl-NL" sz="5000" dirty="0" smtClean="0"/>
              <a:t> the </a:t>
            </a:r>
            <a:r>
              <a:rPr lang="nl-NL" sz="5000" dirty="0" err="1" smtClean="0"/>
              <a:t>Holographic</a:t>
            </a:r>
            <a:r>
              <a:rPr lang="nl-NL" sz="5000" dirty="0" smtClean="0"/>
              <a:t> </a:t>
            </a:r>
            <a:r>
              <a:rPr lang="nl-NL" sz="5000" dirty="0" err="1" smtClean="0"/>
              <a:t>Cotton</a:t>
            </a:r>
            <a:r>
              <a:rPr lang="nl-NL" sz="5000" dirty="0" smtClean="0"/>
              <a:t> Tensor</a:t>
            </a:r>
            <a:endParaRPr lang="nl-NL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7" y="4286256"/>
            <a:ext cx="8683811" cy="1906726"/>
          </a:xfrm>
        </p:spPr>
        <p:txBody>
          <a:bodyPr/>
          <a:lstStyle/>
          <a:p>
            <a:pPr algn="l"/>
            <a:r>
              <a:rPr lang="nl-NL" i="1" dirty="0" smtClean="0"/>
              <a:t>Recent Advances in </a:t>
            </a:r>
            <a:r>
              <a:rPr lang="nl-NL" i="1" dirty="0" err="1" smtClean="0"/>
              <a:t>Topological</a:t>
            </a:r>
            <a:r>
              <a:rPr lang="nl-NL" i="1" dirty="0" smtClean="0"/>
              <a:t> Quantum Field </a:t>
            </a:r>
            <a:r>
              <a:rPr lang="nl-NL" i="1" dirty="0" err="1" smtClean="0"/>
              <a:t>Theory</a:t>
            </a:r>
            <a:endParaRPr lang="nl-NL" i="1" dirty="0" smtClean="0"/>
          </a:p>
          <a:p>
            <a:pPr algn="l"/>
            <a:r>
              <a:rPr lang="nl-NL" dirty="0" smtClean="0"/>
              <a:t>University of Lisbon, September 14, 2012</a:t>
            </a:r>
          </a:p>
          <a:p>
            <a:r>
              <a:rPr lang="nl-NL" dirty="0"/>
              <a:t>Sebastian de </a:t>
            </a:r>
            <a:r>
              <a:rPr lang="nl-NL" dirty="0" smtClean="0"/>
              <a:t>Haro </a:t>
            </a:r>
            <a:r>
              <a:rPr lang="nl-NL" sz="1800" dirty="0" smtClean="0"/>
              <a:t>(ITFA </a:t>
            </a:r>
            <a:r>
              <a:rPr lang="nl-NL" sz="1800" dirty="0" err="1" smtClean="0"/>
              <a:t>and</a:t>
            </a:r>
            <a:r>
              <a:rPr lang="nl-NL" sz="1800" dirty="0" smtClean="0"/>
              <a:t> AUC, University of Amsterdam)</a:t>
            </a:r>
            <a:endParaRPr lang="nl-NL" sz="1800" dirty="0"/>
          </a:p>
        </p:txBody>
      </p:sp>
      <p:pic>
        <p:nvPicPr>
          <p:cNvPr id="1028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2" y="283336"/>
            <a:ext cx="2653048" cy="2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nl-NL" dirty="0" smtClean="0"/>
                  <a:t>Bulk </a:t>
                </a:r>
                <a:r>
                  <a:rPr lang="nl-NL" dirty="0" err="1" smtClean="0"/>
                  <a:t>metric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</a:rPr>
                      <m:t>=3)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nl-NL" i="1" dirty="0">
                              <a:latin typeface="Cambria Math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  <m:r>
                            <a:rPr lang="nl-NL" i="1" dirty="0">
                              <a:latin typeface="Cambria Math"/>
                            </a:rPr>
                            <m:t>,</m:t>
                          </m:r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𝜈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i="1" dirty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nl-NL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nl-NL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nl-NL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  <m:r>
                            <a:rPr lang="nl-NL" i="1" dirty="0">
                              <a:latin typeface="Cambria Math"/>
                            </a:rPr>
                            <m:t>,</m:t>
                          </m:r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  <m:r>
                            <a:rPr lang="nl-NL" i="1" dirty="0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+… </m:t>
                      </m:r>
                    </m:oMath>
                  </m:oMathPara>
                </a14:m>
                <a:endParaRPr lang="nl-NL" dirty="0" smtClean="0"/>
              </a:p>
              <a:p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Einstein’s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equations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perturbatively</a:t>
                </a:r>
                <a:r>
                  <a:rPr lang="nl-NL" dirty="0"/>
                  <a:t> </a:t>
                </a:r>
                <a:r>
                  <a:rPr lang="nl-NL" dirty="0" smtClean="0"/>
                  <a:t>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for given boundary values of metric:</a:t>
                </a:r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Tr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Ric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 </m:t>
                      </m:r>
                      <m:r>
                        <a:rPr lang="nl-NL" b="0" i="1" smtClean="0">
                          <a:latin typeface="Cambria Math"/>
                        </a:rPr>
                        <m:t>𝑔</m:t>
                      </m:r>
                      <m:r>
                        <a:rPr lang="nl-NL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l-NL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sSubSup>
                        <m:sSub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0" smtClean="0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Tr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7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7688687" y="1596981"/>
                <a:ext cx="12868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𝜇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nl-NL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𝑖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87" y="1596981"/>
                <a:ext cx="128682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7885695" y="5443608"/>
                <a:ext cx="892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𝜌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695" y="5443608"/>
                <a:ext cx="89280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6200804" y="-5454"/>
                <a:ext cx="180985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04" y="-5454"/>
                <a:ext cx="180985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Solve </a:t>
                </a:r>
                <a:r>
                  <a:rPr lang="nl-NL" dirty="0" err="1" smtClean="0"/>
                  <a:t>Einstein’s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equations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perturbatively</a:t>
                </a:r>
                <a:r>
                  <a:rPr lang="nl-NL" dirty="0"/>
                  <a:t> </a:t>
                </a:r>
                <a:r>
                  <a:rPr lang="nl-NL" dirty="0" smtClean="0"/>
                  <a:t>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nl-NL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undetermined (=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’s: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 r="-1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3606084" y="3073664"/>
                <a:ext cx="2909130" cy="478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r>
                            <a:rPr lang="nl-NL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4" y="3073664"/>
                <a:ext cx="2909130" cy="478849"/>
              </a:xfrm>
              <a:prstGeom prst="rect">
                <a:avLst/>
              </a:prstGeom>
              <a:blipFill rotWithShape="1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2393230" y="3783918"/>
                <a:ext cx="4948470" cy="1088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nl-NL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200" b="0" i="0" smtClean="0">
                          <a:latin typeface="Cambria Math"/>
                        </a:rPr>
                        <m:t>quartic</m:t>
                      </m:r>
                      <m:r>
                        <a:rPr lang="nl-NL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sz="2200" b="0" i="0" smtClean="0">
                          <a:latin typeface="Cambria Math"/>
                        </a:rPr>
                        <m:t>in</m:t>
                      </m:r>
                      <m:r>
                        <a:rPr lang="nl-NL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sz="2200" b="0" i="0" smtClean="0">
                          <a:latin typeface="Cambria Math"/>
                        </a:rPr>
                        <m:t>derivatives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230" y="3783918"/>
                <a:ext cx="4948470" cy="1088375"/>
              </a:xfrm>
              <a:prstGeom prst="rect">
                <a:avLst/>
              </a:prstGeom>
              <a:blipFill rotWithShape="1">
                <a:blip r:embed="rId5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4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Holographic </a:t>
                </a:r>
                <a:r>
                  <a:rPr lang="nl-NL" dirty="0" err="1" smtClean="0"/>
                  <a:t>recipe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Regularize</a:t>
                </a:r>
                <a:r>
                  <a:rPr lang="nl-NL" dirty="0" smtClean="0"/>
                  <a:t> the bulk action 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𝜖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counterterms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do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modify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eom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Send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𝜖</m:t>
                    </m:r>
                    <m:r>
                      <a:rPr lang="nl-NL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, obtain finite result.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4404575" y="1648493"/>
                <a:ext cx="4542205" cy="997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sz="22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r>
                            <a:rPr lang="nl-NL" sz="22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</a:rPr>
                                <m:t>on</m:t>
                              </m:r>
                              <m:r>
                                <a:rPr lang="nl-NL" sz="2200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</a:rPr>
                                <m:t>shell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NL" sz="2200" b="0" i="1" smtClean="0">
                              <a:latin typeface="Cambria Math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sz="2200" b="0" i="1" smtClean="0">
                                  <a:latin typeface="Cambria Math"/>
                                </a:rPr>
                                <m:t>𝑖𝑗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75" y="1648493"/>
                <a:ext cx="4542205" cy="9974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746976" y="4056846"/>
                <a:ext cx="3040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/>
                        </a:rPr>
                        <m:t>𝑆</m:t>
                      </m:r>
                      <m:r>
                        <a:rPr lang="nl-NL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/>
                            </a:rPr>
                            <m:t>bulk</m:t>
                          </m:r>
                        </m:sub>
                      </m:sSub>
                      <m:r>
                        <a:rPr lang="nl-NL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/>
                            </a:rPr>
                            <m:t>GH</m:t>
                          </m:r>
                        </m:sub>
                      </m:sSub>
                      <m:r>
                        <a:rPr lang="nl-NL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/>
                            </a:rPr>
                            <m:t>ct</m:t>
                          </m:r>
                        </m:sub>
                      </m:sSub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6" y="4056846"/>
                <a:ext cx="30407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965011" y="4631277"/>
                <a:ext cx="7173887" cy="773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nl-NL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  <m:r>
                            <a:rPr lang="nl-NL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ℓ</m:t>
                                      </m:r>
                                    </m:den>
                                  </m:f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−ℓ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11" y="4631277"/>
                <a:ext cx="7173887" cy="7732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7751068" y="5397386"/>
                <a:ext cx="11957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1600" b="0" i="1" smtClean="0">
                              <a:latin typeface="Cambria Math"/>
                            </a:rPr>
                            <m:t>𝜅</m:t>
                          </m:r>
                        </m:e>
                        <m:sup>
                          <m:r>
                            <a:rPr lang="nl-NL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1600" b="0" i="1" smtClean="0">
                          <a:latin typeface="Cambria Math"/>
                        </a:rPr>
                        <m:t>=8</m:t>
                      </m:r>
                      <m:r>
                        <a:rPr lang="nl-NL" sz="1600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16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068" y="5397386"/>
                <a:ext cx="119571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3424876" y="5710664"/>
                <a:ext cx="149932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76" y="5710664"/>
                <a:ext cx="1499320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5486400" y="5739660"/>
                <a:ext cx="2851422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nl-NL" dirty="0" smtClean="0"/>
                  <a:t>= </a:t>
                </a:r>
                <a:r>
                  <a:rPr lang="nl-NL" dirty="0" err="1" smtClean="0"/>
                  <a:t>induced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metric</a:t>
                </a:r>
                <a:endParaRPr lang="nl-NL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739660"/>
                <a:ext cx="2851422" cy="522707"/>
              </a:xfrm>
              <a:prstGeom prst="rect">
                <a:avLst/>
              </a:prstGeom>
              <a:blipFill rotWithShape="1">
                <a:blip r:embed="rId9"/>
                <a:stretch>
                  <a:fillRect r="-1068" b="-82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1159099" y="5812679"/>
                <a:ext cx="1286571" cy="406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𝐾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p>
                      </m:sSup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99" y="5812679"/>
                <a:ext cx="1286571" cy="406906"/>
              </a:xfrm>
              <a:prstGeom prst="rect">
                <a:avLst/>
              </a:prstGeom>
              <a:blipFill rotWithShape="1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To </a:t>
                </a:r>
                <a:r>
                  <a:rPr lang="nl-NL" dirty="0" err="1"/>
                  <a:t>compute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>
                            <a:latin typeface="Cambria Math"/>
                          </a:rPr>
                          <m:t>on</m:t>
                        </m:r>
                        <m:r>
                          <a:rPr lang="nl-NL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>
                            <a:latin typeface="Cambria Math"/>
                          </a:rPr>
                          <m:t>shell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d>
                              <m:dPr>
                                <m:ctrlPr>
                                  <a:rPr lang="nl-NL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dirty="0"/>
                  <a:t>, need to solve </a:t>
                </a:r>
                <a:r>
                  <a:rPr lang="en-US" dirty="0" err="1"/>
                  <a:t>eom</a:t>
                </a:r>
                <a:r>
                  <a:rPr lang="en-US" dirty="0"/>
                  <a:t> all the way to interior.</a:t>
                </a:r>
              </a:p>
              <a:p>
                <a:pPr lvl="1"/>
                <a:r>
                  <a:rPr lang="en-US" dirty="0"/>
                  <a:t>Only need its variation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r>
                            <a:rPr lang="nl-NL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on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shell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𝑖𝑗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l-NL" dirty="0"/>
              </a:p>
              <a:p>
                <a:r>
                  <a:rPr lang="nl-NL" dirty="0" err="1" smtClean="0"/>
                  <a:t>Compute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regularized</a:t>
                </a:r>
                <a:r>
                  <a:rPr lang="nl-NL" dirty="0" smtClean="0"/>
                  <a:t> action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counterterm </a:t>
                </a:r>
                <a:r>
                  <a:rPr lang="nl-NL" dirty="0" err="1" smtClean="0"/>
                  <a:t>subtraction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vary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take limit.</a:t>
                </a:r>
              </a:p>
              <a:p>
                <a:pPr lvl="1"/>
                <a:r>
                  <a:rPr lang="nl-NL" dirty="0" smtClean="0"/>
                  <a:t>It is </a:t>
                </a:r>
                <a:r>
                  <a:rPr lang="nl-NL" dirty="0" err="1" smtClean="0"/>
                  <a:t>enough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know</a:t>
                </a:r>
                <a:r>
                  <a:rPr lang="nl-NL" dirty="0" smtClean="0"/>
                  <a:t> the divergent </a:t>
                </a:r>
                <a:r>
                  <a:rPr lang="nl-NL" dirty="0" err="1" smtClean="0"/>
                  <a:t>terms</a:t>
                </a:r>
                <a:r>
                  <a:rPr lang="nl-NL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expectation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value</a:t>
                </a:r>
                <a:r>
                  <a:rPr lang="nl-NL" dirty="0" smtClean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/>
                                    </a:rPr>
                                    <m:t>det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NL" b="0" i="0" smtClean="0">
                                      <a:latin typeface="Cambria Math"/>
                                    </a:rPr>
                                    <m:t>sub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nl-NL" b="0" i="1" dirty="0" smtClean="0"/>
              </a:p>
              <a:p>
                <a:r>
                  <a:rPr lang="en-US" dirty="0" smtClean="0"/>
                  <a:t>Result: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/>
              <p:cNvSpPr/>
              <p:nvPr/>
            </p:nvSpPr>
            <p:spPr>
              <a:xfrm>
                <a:off x="2029608" y="4429215"/>
                <a:ext cx="5314595" cy="109510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3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3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sz="3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3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30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r>
                            <a:rPr lang="nl-NL" sz="30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nl-NL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30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nl-NL" sz="3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30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sz="3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30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nl-NL" sz="30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nl-NL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3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3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nl-NL" sz="30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3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sz="30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3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sz="3000" i="1" dirty="0"/>
              </a:p>
            </p:txBody>
          </p:sp>
        </mc:Choice>
        <mc:Fallback xmlns="">
          <p:sp>
            <p:nvSpPr>
              <p:cNvPr id="15" name="Rechthoe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08" y="4429215"/>
                <a:ext cx="5314595" cy="1095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875763" y="5722903"/>
                <a:ext cx="7392474" cy="464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sz="2200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i="1" dirty="0">
                              <a:latin typeface="Cambria Math"/>
                            </a:rPr>
                            <m:t>𝑟</m:t>
                          </m:r>
                          <m:r>
                            <a:rPr lang="nl-NL" sz="2200" i="1" dirty="0">
                              <a:latin typeface="Cambria Math"/>
                            </a:rPr>
                            <m:t>,</m:t>
                          </m:r>
                          <m:r>
                            <a:rPr lang="nl-NL" sz="22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i="1" dirty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sz="2200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sz="2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200" i="1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i="1" dirty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sz="2200" i="1" dirty="0">
                              <a:latin typeface="Cambria Math"/>
                            </a:rPr>
                            <m:t>𝑖𝑗</m:t>
                          </m:r>
                          <m:r>
                            <a:rPr lang="nl-NL" sz="2200" i="1" dirty="0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sz="2200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i="1" dirty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sz="2200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sz="22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200" i="1" dirty="0">
                          <a:latin typeface="Cambria Math"/>
                        </a:rPr>
                        <m:t>+… 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5722903"/>
                <a:ext cx="7392474" cy="464871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Graviton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Goal: </a:t>
                </a:r>
                <a:r>
                  <a:rPr lang="nl-NL" dirty="0" err="1" smtClean="0"/>
                  <a:t>understand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holography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graviton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whether</a:t>
                </a:r>
                <a:r>
                  <a:rPr lang="nl-NL" dirty="0" smtClean="0"/>
                  <a:t> CFT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coupled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gravity</a:t>
                </a:r>
                <a:r>
                  <a:rPr lang="nl-NL" dirty="0" smtClean="0"/>
                  <a:t>. </a:t>
                </a:r>
                <a:r>
                  <a:rPr lang="nl-NL" dirty="0" err="1" smtClean="0"/>
                  <a:t>What</a:t>
                </a:r>
                <a:r>
                  <a:rPr lang="nl-NL" dirty="0" smtClean="0"/>
                  <a:t> does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give</a:t>
                </a:r>
                <a:r>
                  <a:rPr lang="nl-NL" dirty="0" smtClean="0"/>
                  <a:t> in bulk?</a:t>
                </a:r>
              </a:p>
              <a:p>
                <a:r>
                  <a:rPr lang="nl-NL" dirty="0" smtClean="0"/>
                  <a:t>Standard </a:t>
                </a:r>
                <a:r>
                  <a:rPr lang="nl-NL" dirty="0" err="1" smtClean="0"/>
                  <a:t>normalizability</a:t>
                </a:r>
                <a:r>
                  <a:rPr lang="nl-NL" dirty="0" smtClean="0"/>
                  <a:t> analysis: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normalizable, depends on a choice of solution: </a:t>
                </a:r>
                <a:r>
                  <a:rPr lang="en-US" dirty="0" err="1" smtClean="0"/>
                  <a:t>vev</a:t>
                </a:r>
                <a:r>
                  <a:rPr lang="en-US" dirty="0" smtClean="0"/>
                  <a:t> of stress-energy. </a:t>
                </a:r>
                <a:endParaRPr lang="nl-NL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is non-</a:t>
                </a:r>
                <a:r>
                  <a:rPr lang="en-US" dirty="0" err="1"/>
                  <a:t>normalizable</a:t>
                </a:r>
                <a:r>
                  <a:rPr lang="en-US" dirty="0"/>
                  <a:t>: </a:t>
                </a:r>
                <a:r>
                  <a:rPr lang="en-US" dirty="0" err="1"/>
                  <a:t>b.c.</a:t>
                </a:r>
                <a:r>
                  <a:rPr lang="en-US" dirty="0"/>
                  <a:t>, corresponds to source on boundary</a:t>
                </a:r>
                <a:r>
                  <a:rPr lang="en-US" dirty="0" smtClean="0"/>
                  <a:t>. Or is it?</a:t>
                </a:r>
                <a:endParaRPr lang="en-US" dirty="0"/>
              </a:p>
              <a:p>
                <a:pPr lvl="1"/>
                <a:r>
                  <a:rPr lang="en-US" dirty="0" err="1" smtClean="0"/>
                  <a:t>Ishibashi</a:t>
                </a:r>
                <a:r>
                  <a:rPr lang="en-US" dirty="0" smtClean="0"/>
                  <a:t>-Wald (2004): both modes are </a:t>
                </a:r>
                <a:r>
                  <a:rPr lang="en-US" dirty="0" err="1" smtClean="0"/>
                  <a:t>normalizable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 r="-296" b="-14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Graviton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This means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can be interpreted as boundary gravitons. </a:t>
                </a:r>
              </a:p>
              <a:p>
                <a:pPr lvl="1"/>
                <a:r>
                  <a:rPr lang="en-US" dirty="0" smtClean="0"/>
                  <a:t>Correspond to different CFT’s.</a:t>
                </a:r>
              </a:p>
              <a:p>
                <a:r>
                  <a:rPr lang="en-US" dirty="0" smtClean="0"/>
                  <a:t>Since both modes can be normalized in the bulk, they need not be a priori fixed.</a:t>
                </a:r>
              </a:p>
              <a:p>
                <a:pPr lvl="1"/>
                <a:r>
                  <a:rPr lang="en-US" dirty="0" smtClean="0"/>
                  <a:t>We may set up dynamical equation that selects certain solutions.</a:t>
                </a:r>
              </a:p>
              <a:p>
                <a:pPr lvl="1"/>
                <a:r>
                  <a:rPr lang="en-US" dirty="0" smtClean="0"/>
                  <a:t>May couple CFT to gravity.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Instantons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Investigate</a:t>
            </a:r>
            <a:r>
              <a:rPr lang="nl-NL" dirty="0" smtClean="0"/>
              <a:t> the </a:t>
            </a:r>
            <a:r>
              <a:rPr lang="nl-NL" dirty="0" err="1" smtClean="0"/>
              <a:t>dynamics</a:t>
            </a:r>
            <a:r>
              <a:rPr lang="nl-NL" dirty="0" smtClean="0"/>
              <a:t> of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graviton</a:t>
            </a:r>
            <a:r>
              <a:rPr lang="nl-NL" dirty="0" smtClean="0"/>
              <a:t> in </a:t>
            </a:r>
            <a:r>
              <a:rPr lang="nl-NL" dirty="0" err="1" smtClean="0"/>
              <a:t>simple</a:t>
            </a:r>
            <a:r>
              <a:rPr lang="nl-NL" dirty="0" smtClean="0"/>
              <a:t> case: </a:t>
            </a:r>
            <a:r>
              <a:rPr lang="nl-NL" dirty="0" err="1" smtClean="0"/>
              <a:t>self-dual</a:t>
            </a:r>
            <a:r>
              <a:rPr lang="nl-NL" dirty="0" smtClean="0"/>
              <a:t> </a:t>
            </a:r>
            <a:r>
              <a:rPr lang="nl-NL" dirty="0" err="1" smtClean="0"/>
              <a:t>Weyl</a:t>
            </a:r>
            <a:r>
              <a:rPr lang="nl-NL" dirty="0" smtClean="0"/>
              <a:t>.</a:t>
            </a:r>
          </a:p>
          <a:p>
            <a:pPr lvl="1"/>
            <a:r>
              <a:rPr lang="en-US" dirty="0" smtClean="0"/>
              <a:t>Boundary graviton does not solve full Einstein equations, but more restrictive one.</a:t>
            </a:r>
          </a:p>
          <a:p>
            <a:r>
              <a:rPr lang="en-US" dirty="0" smtClean="0"/>
              <a:t>Physically, self-dual solutions are ‘gravitational </a:t>
            </a:r>
            <a:r>
              <a:rPr lang="en-US" dirty="0" err="1" smtClean="0"/>
              <a:t>instantons</a:t>
            </a:r>
            <a:r>
              <a:rPr lang="en-US" dirty="0" smtClean="0"/>
              <a:t>’ that signal instability of bulk under deformation of </a:t>
            </a:r>
            <a:r>
              <a:rPr lang="en-US" dirty="0" err="1" smtClean="0"/>
              <a:t>b.c.</a:t>
            </a:r>
            <a:r>
              <a:rPr lang="en-US" dirty="0" smtClean="0"/>
              <a:t> Decay towards new vacuum.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Self</a:t>
            </a:r>
            <a:r>
              <a:rPr lang="nl-NL" dirty="0" smtClean="0"/>
              <a:t>-Dual </a:t>
            </a:r>
            <a:r>
              <a:rPr lang="nl-NL" dirty="0" err="1" smtClean="0"/>
              <a:t>Solutions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In </a:t>
                </a:r>
                <a:r>
                  <a:rPr lang="nl-NL" dirty="0" err="1" smtClean="0"/>
                  <a:t>spaces</a:t>
                </a:r>
                <a:r>
                  <a:rPr lang="nl-NL" dirty="0" smtClean="0"/>
                  <a:t> without </a:t>
                </a:r>
                <a:r>
                  <a:rPr lang="nl-NL" dirty="0" err="1" smtClean="0"/>
                  <a:t>cosmological</a:t>
                </a:r>
                <a:r>
                  <a:rPr lang="nl-NL" dirty="0" smtClean="0"/>
                  <a:t> constant, </a:t>
                </a:r>
                <a:r>
                  <a:rPr lang="nl-NL" dirty="0" err="1" smtClean="0"/>
                  <a:t>natural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condition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self-duality</a:t>
                </a:r>
                <a:r>
                  <a:rPr lang="nl-NL" dirty="0" smtClean="0"/>
                  <a:t> of Riemann.</a:t>
                </a:r>
              </a:p>
              <a:p>
                <a:pPr lvl="1"/>
                <a:r>
                  <a:rPr lang="nl-NL" dirty="0" smtClean="0"/>
                  <a:t>It </a:t>
                </a:r>
                <a:r>
                  <a:rPr lang="nl-NL" dirty="0" err="1" smtClean="0"/>
                  <a:t>automatically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implies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cosmological constant non-zero, need to choose a different condition. Self-duality of </a:t>
                </a:r>
                <a:r>
                  <a:rPr lang="en-US" dirty="0" err="1" smtClean="0"/>
                  <a:t>Weyl</a:t>
                </a:r>
                <a:r>
                  <a:rPr lang="en-US" dirty="0" smtClean="0"/>
                  <a:t> tensor is compatible with cosmological constant and Euclidean signature: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2653047" y="5499278"/>
                <a:ext cx="2964914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𝜇𝜈𝛼𝛽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nl-NL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NL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sz="2200" i="1"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𝛾𝛿</m:t>
                          </m:r>
                        </m:sup>
                      </m:sSup>
                      <m:r>
                        <a:rPr lang="nl-NL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𝛾𝛿𝛼𝛽</m:t>
                          </m:r>
                        </m:sub>
                      </m:sSub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47" y="5499278"/>
                <a:ext cx="2964914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Vanishing</a:t>
            </a:r>
            <a:r>
              <a:rPr lang="nl-NL" dirty="0" smtClean="0"/>
              <a:t> </a:t>
            </a:r>
            <a:r>
              <a:rPr lang="nl-NL" dirty="0" err="1" smtClean="0"/>
              <a:t>Weyl</a:t>
            </a:r>
            <a:r>
              <a:rPr lang="nl-NL" dirty="0" smtClean="0"/>
              <a:t> Tensor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Simplest</a:t>
            </a:r>
            <a:r>
              <a:rPr lang="nl-NL" dirty="0" smtClean="0"/>
              <a:t> case: </a:t>
            </a:r>
            <a:r>
              <a:rPr lang="nl-NL" dirty="0" err="1" smtClean="0"/>
              <a:t>vanishing</a:t>
            </a:r>
            <a:r>
              <a:rPr lang="nl-NL" dirty="0" smtClean="0"/>
              <a:t> </a:t>
            </a:r>
            <a:r>
              <a:rPr lang="nl-NL" dirty="0" err="1" smtClean="0"/>
              <a:t>Weyl</a:t>
            </a:r>
            <a:r>
              <a:rPr lang="nl-NL" dirty="0" smtClean="0"/>
              <a:t> tensor.</a:t>
            </a:r>
          </a:p>
          <a:p>
            <a:pPr lvl="1"/>
            <a:r>
              <a:rPr lang="nl-NL" dirty="0" smtClean="0"/>
              <a:t>Bulk </a:t>
            </a:r>
            <a:r>
              <a:rPr lang="nl-NL" dirty="0" err="1" smtClean="0"/>
              <a:t>metric</a:t>
            </a:r>
            <a:r>
              <a:rPr lang="nl-NL" dirty="0" smtClean="0"/>
              <a:t> is </a:t>
            </a:r>
            <a:r>
              <a:rPr lang="nl-NL" dirty="0" err="1" smtClean="0"/>
              <a:t>conformally</a:t>
            </a:r>
            <a:r>
              <a:rPr lang="nl-NL" dirty="0" smtClean="0"/>
              <a:t> flat.</a:t>
            </a:r>
          </a:p>
          <a:p>
            <a:r>
              <a:rPr lang="nl-NL" dirty="0"/>
              <a:t>On-shell, the </a:t>
            </a:r>
            <a:r>
              <a:rPr lang="nl-NL" dirty="0" err="1"/>
              <a:t>Weyl</a:t>
            </a:r>
            <a:r>
              <a:rPr lang="nl-NL" dirty="0"/>
              <a:t> tensor </a:t>
            </a:r>
            <a:r>
              <a:rPr lang="nl-NL" dirty="0" err="1"/>
              <a:t>reduces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r>
              <a:rPr lang="nl-NL" dirty="0" err="1" smtClean="0"/>
              <a:t>Together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Einstein’s</a:t>
            </a:r>
            <a:r>
              <a:rPr lang="nl-NL" dirty="0" smtClean="0"/>
              <a:t> </a:t>
            </a:r>
            <a:r>
              <a:rPr lang="nl-NL" dirty="0" err="1" smtClean="0"/>
              <a:t>equations</a:t>
            </a:r>
            <a:r>
              <a:rPr lang="nl-NL" dirty="0" smtClean="0"/>
              <a:t>:</a:t>
            </a:r>
            <a:endParaRPr lang="nl-NL" dirty="0"/>
          </a:p>
          <a:p>
            <a:endParaRPr lang="en-US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1782808" y="3233727"/>
                <a:ext cx="553651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/>
                            </a:rPr>
                            <m:t>𝜇𝜈𝛼𝛽</m:t>
                          </m:r>
                        </m:sub>
                      </m:sSub>
                      <m:r>
                        <a:rPr lang="nl-NL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/>
                            </a:rPr>
                            <m:t>𝜇𝜈𝛼𝛽</m:t>
                          </m:r>
                        </m:sub>
                      </m:sSub>
                      <m:r>
                        <a:rPr lang="nl-NL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</a:rPr>
                                <m:t>𝜇𝛼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</a:rPr>
                                <m:t>𝜈𝛽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</a:rPr>
                                <m:t>𝜇𝛽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/>
                                </a:rPr>
                                <m:t>𝜈𝛼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08" y="3233727"/>
                <a:ext cx="553651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1757832" y="4691480"/>
                <a:ext cx="6819496" cy="420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𝑖𝑗𝑘𝑙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𝑖𝑘</m:t>
                          </m:r>
                        </m:sub>
                      </m:sSub>
                      <m:sSubSup>
                        <m:sSub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𝑗𝑙</m:t>
                          </m:r>
                        </m:sub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𝑗𝑙</m:t>
                          </m:r>
                        </m:sub>
                      </m:sSub>
                      <m:sSubSup>
                        <m:sSub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𝑖𝑘</m:t>
                          </m:r>
                        </m:sub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𝑖𝑙</m:t>
                          </m:r>
                        </m:sub>
                      </m:sSub>
                      <m:sSubSup>
                        <m:sSub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𝑗𝑘</m:t>
                          </m:r>
                        </m:sub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sSubSup>
                        <m:sSub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𝑖𝑙</m:t>
                          </m:r>
                        </m:sub>
                        <m:sup>
                          <m:r>
                            <a:rPr lang="nl-NL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r>
                        <a:rPr lang="nl-NL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𝑗𝑙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nl-NL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32" y="4691480"/>
                <a:ext cx="6819496" cy="420628"/>
              </a:xfrm>
              <a:prstGeom prst="rect">
                <a:avLst/>
              </a:prstGeom>
              <a:blipFill rotWithShape="1"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1782808" y="5162325"/>
                <a:ext cx="2396682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0" smtClean="0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𝑗𝑘</m:t>
                          </m:r>
                        </m:sub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0" smtClean="0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𝑖𝑘</m:t>
                          </m:r>
                        </m:sub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nl-NL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08" y="5162325"/>
                <a:ext cx="2396682" cy="469359"/>
              </a:xfrm>
              <a:prstGeom prst="rect">
                <a:avLst/>
              </a:prstGeom>
              <a:blipFill rotWithShape="1">
                <a:blip r:embed="rId5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1757832" y="5443543"/>
                <a:ext cx="2622193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nl-NL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nl-NL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32" y="5443543"/>
                <a:ext cx="2622193" cy="726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7879705" y="3909586"/>
                <a:ext cx="10484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b="0" i="1" smtClean="0">
                          <a:latin typeface="Cambria Math"/>
                        </a:rPr>
                        <m:t>𝜌</m:t>
                      </m:r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05" y="3909586"/>
                <a:ext cx="1048428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1206078" y="4733184"/>
                <a:ext cx="55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4733184"/>
                <a:ext cx="55175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hoek 13"/>
              <p:cNvSpPr/>
              <p:nvPr/>
            </p:nvSpPr>
            <p:spPr>
              <a:xfrm>
                <a:off x="1206078" y="5191878"/>
                <a:ext cx="551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 smtClean="0">
                          <a:latin typeface="Cambria Math"/>
                        </a:rPr>
                        <m:t>(</m:t>
                      </m:r>
                      <m:r>
                        <a:rPr lang="nl-NL" b="0" i="1" dirty="0" smtClean="0">
                          <a:latin typeface="Cambria Math"/>
                        </a:rPr>
                        <m:t>2</m:t>
                      </m:r>
                      <m:r>
                        <a:rPr lang="nl-NL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Rechthoe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5191878"/>
                <a:ext cx="55175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/>
              <p:cNvSpPr/>
              <p:nvPr/>
            </p:nvSpPr>
            <p:spPr>
              <a:xfrm>
                <a:off x="1206078" y="5631684"/>
                <a:ext cx="551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 smtClean="0">
                          <a:latin typeface="Cambria Math"/>
                        </a:rPr>
                        <m:t>(</m:t>
                      </m:r>
                      <m:r>
                        <a:rPr lang="nl-NL" b="0" i="1" dirty="0" smtClean="0">
                          <a:latin typeface="Cambria Math"/>
                        </a:rPr>
                        <m:t>3</m:t>
                      </m:r>
                      <m:r>
                        <a:rPr lang="nl-NL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Rechthoe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5631684"/>
                <a:ext cx="5517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AdS</a:t>
            </a:r>
            <a:r>
              <a:rPr lang="nl-NL" dirty="0" smtClean="0"/>
              <a:t>/CFT: </a:t>
            </a:r>
            <a:r>
              <a:rPr lang="nl-NL" dirty="0" err="1" smtClean="0"/>
              <a:t>generalities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holographic</a:t>
            </a:r>
            <a:r>
              <a:rPr lang="nl-NL" dirty="0" smtClean="0"/>
              <a:t> </a:t>
            </a:r>
            <a:r>
              <a:rPr lang="nl-NL" dirty="0" err="1" smtClean="0"/>
              <a:t>renormalization</a:t>
            </a:r>
            <a:endParaRPr lang="nl-NL" dirty="0" smtClean="0"/>
          </a:p>
          <a:p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graviton</a:t>
            </a:r>
            <a:r>
              <a:rPr lang="nl-NL" dirty="0" smtClean="0"/>
              <a:t>: </a:t>
            </a:r>
            <a:r>
              <a:rPr lang="nl-NL" dirty="0" err="1" smtClean="0"/>
              <a:t>duality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CFT </a:t>
            </a:r>
            <a:r>
              <a:rPr lang="nl-NL" dirty="0" err="1" smtClean="0"/>
              <a:t>coupled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gravity</a:t>
            </a:r>
            <a:endParaRPr lang="nl-NL" dirty="0" smtClean="0"/>
          </a:p>
          <a:p>
            <a:r>
              <a:rPr lang="nl-NL" dirty="0" err="1" smtClean="0"/>
              <a:t>Instanton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nl-NL" dirty="0" smtClean="0"/>
          </a:p>
          <a:p>
            <a:endParaRPr lang="nl-NL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Vanishing</a:t>
            </a:r>
            <a:r>
              <a:rPr lang="nl-NL" dirty="0" smtClean="0"/>
              <a:t> </a:t>
            </a:r>
            <a:r>
              <a:rPr lang="nl-NL" dirty="0" err="1" smtClean="0"/>
              <a:t>Weyl</a:t>
            </a:r>
            <a:r>
              <a:rPr lang="nl-NL" dirty="0" smtClean="0"/>
              <a:t> Tensor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l-NL" dirty="0" smtClean="0"/>
                  <a:t>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implies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Series </a:t>
                </a:r>
                <a:r>
                  <a:rPr lang="nl-NL" dirty="0" err="1" smtClean="0"/>
                  <a:t>terminates</a:t>
                </a:r>
                <a:r>
                  <a:rPr lang="nl-NL" dirty="0" smtClean="0"/>
                  <a:t> at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dirty="0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</m:sub>
                    </m:sSub>
                  </m:oMath>
                </a14:m>
                <a:r>
                  <a:rPr lang="nl-NL" dirty="0" smtClean="0"/>
                  <a:t> is last non-</a:t>
                </a:r>
                <a:r>
                  <a:rPr lang="nl-NL" dirty="0" err="1" smtClean="0"/>
                  <a:t>vanishing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coefficient</a:t>
                </a:r>
                <a:r>
                  <a:rPr lang="nl-NL" dirty="0" smtClean="0"/>
                  <a:t>.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(3)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integrated</a:t>
                </a:r>
                <a:r>
                  <a:rPr lang="nl-NL" dirty="0" smtClean="0"/>
                  <a:t>:</a:t>
                </a:r>
              </a:p>
              <a:p>
                <a:pPr lvl="1"/>
                <a:endParaRPr lang="nl-NL" dirty="0"/>
              </a:p>
              <a:p>
                <a:pPr lvl="1"/>
                <a:endParaRPr lang="nl-NL" dirty="0" smtClean="0"/>
              </a:p>
              <a:p>
                <a:r>
                  <a:rPr lang="nl-NL" dirty="0" err="1" smtClean="0"/>
                  <a:t>Equation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implies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Cotton</a:t>
                </a:r>
                <a:r>
                  <a:rPr lang="nl-NL" dirty="0" smtClean="0"/>
                  <a:t> tensor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r>
                  <a:rPr lang="nl-NL" dirty="0" err="1" smtClean="0"/>
                  <a:t>vanishes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boundary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metric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conformally</a:t>
                </a:r>
                <a:r>
                  <a:rPr lang="nl-NL" dirty="0" smtClean="0"/>
                  <a:t> flat.</a:t>
                </a:r>
              </a:p>
              <a:p>
                <a:pPr lvl="1"/>
                <a:r>
                  <a:rPr lang="nl-NL" dirty="0"/>
                  <a:t>Bulk </a:t>
                </a:r>
                <a:r>
                  <a:rPr lang="nl-NL" dirty="0" err="1"/>
                  <a:t>metric</a:t>
                </a:r>
                <a:r>
                  <a:rPr lang="nl-NL" dirty="0"/>
                  <a:t> </a:t>
                </a:r>
                <a:r>
                  <a:rPr lang="nl-NL" dirty="0" err="1"/>
                  <a:t>conformally</a:t>
                </a:r>
                <a:r>
                  <a:rPr lang="nl-NL" dirty="0"/>
                  <a:t> flat </a:t>
                </a:r>
                <a:r>
                  <a:rPr lang="nl-NL" dirty="0" err="1"/>
                  <a:t>iff</a:t>
                </a:r>
                <a:r>
                  <a:rPr lang="nl-NL" dirty="0"/>
                  <a:t> </a:t>
                </a:r>
                <a:r>
                  <a:rPr lang="nl-NL" dirty="0" err="1"/>
                  <a:t>boundary</a:t>
                </a:r>
                <a:r>
                  <a:rPr lang="nl-NL" dirty="0"/>
                  <a:t> </a:t>
                </a:r>
                <a:r>
                  <a:rPr lang="nl-NL" dirty="0" err="1"/>
                  <a:t>metric</a:t>
                </a:r>
                <a:r>
                  <a:rPr lang="nl-NL" dirty="0"/>
                  <a:t> </a:t>
                </a:r>
                <a:r>
                  <a:rPr lang="nl-NL" dirty="0" smtClean="0"/>
                  <a:t>is </a:t>
                </a:r>
                <a:r>
                  <a:rPr lang="nl-NL" dirty="0" err="1" smtClean="0"/>
                  <a:t>conformally</a:t>
                </a:r>
                <a:r>
                  <a:rPr lang="nl-NL" dirty="0" smtClean="0"/>
                  <a:t> flat.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4829697" y="1837442"/>
                <a:ext cx="11738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′′′</m:t>
                          </m:r>
                        </m:sup>
                      </m:sSup>
                      <m:r>
                        <a:rPr lang="nl-NL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697" y="1837442"/>
                <a:ext cx="1173847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2054559" y="3188094"/>
                <a:ext cx="5185650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b="0" i="1" smtClean="0">
                          <a:latin typeface="Cambria Math"/>
                        </a:rPr>
                        <m:t>𝑔</m:t>
                      </m:r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200" b="0" i="1" smtClean="0">
                                  <a:latin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nl-NL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sSubSup>
                            <m:sSubSup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200" b="0" i="1" smtClean="0">
                                  <a:latin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nl-NL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559" y="3188094"/>
                <a:ext cx="5185650" cy="6697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/>
              <p:cNvSpPr txBox="1"/>
              <p:nvPr/>
            </p:nvSpPr>
            <p:spPr>
              <a:xfrm>
                <a:off x="4647384" y="4381576"/>
                <a:ext cx="3493072" cy="599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nl-NL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nl-NL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2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nl-NL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nl-NL" sz="2200" i="1">
                            <a:latin typeface="Cambria Math"/>
                          </a:rPr>
                          <m:t>𝑘𝑙</m:t>
                        </m:r>
                      </m:sup>
                    </m:sSup>
                    <m:sSub>
                      <m:sSubPr>
                        <m:ctrlPr>
                          <a:rPr lang="nl-N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200">
                            <a:latin typeface="Cambria Math"/>
                          </a:rPr>
                          <m:t>𝛻</m:t>
                        </m:r>
                      </m:e>
                      <m:sub>
                        <m:r>
                          <a:rPr lang="nl-NL" sz="22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nl-NL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nl-NL" sz="2200" b="0" i="1" smtClean="0">
                                <a:latin typeface="Cambria Math"/>
                              </a:rPr>
                              <m:t>𝑗𝑙</m:t>
                            </m:r>
                          </m:sub>
                        </m:sSub>
                        <m:r>
                          <a:rPr lang="nl-NL" sz="22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nl-NL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22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nl-NL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2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nl-NL" sz="2200" b="0" i="1" smtClean="0">
                                <a:latin typeface="Cambria Math"/>
                              </a:rPr>
                              <m:t>𝑗𝑙</m:t>
                            </m:r>
                          </m:sub>
                        </m:sSub>
                        <m:r>
                          <a:rPr lang="nl-NL" sz="2200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nl-NL" sz="2200" dirty="0"/>
              </a:p>
            </p:txBody>
          </p:sp>
        </mc:Choice>
        <mc:Fallback xmlns="">
          <p:sp>
            <p:nvSpPr>
              <p:cNvPr id="16" name="Tekstvak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84" y="4381576"/>
                <a:ext cx="3493072" cy="5990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Vanishing</a:t>
            </a:r>
            <a:r>
              <a:rPr lang="nl-NL" dirty="0" smtClean="0"/>
              <a:t> </a:t>
            </a:r>
            <a:r>
              <a:rPr lang="nl-NL" dirty="0" err="1" smtClean="0"/>
              <a:t>Weyl</a:t>
            </a:r>
            <a:r>
              <a:rPr lang="nl-NL" dirty="0" smtClean="0"/>
              <a:t> Tensor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Example: BTZ black hole on the </a:t>
                </a:r>
                <a:r>
                  <a:rPr lang="nl-NL" dirty="0" err="1" smtClean="0"/>
                  <a:t>boundary</a:t>
                </a:r>
                <a:r>
                  <a:rPr lang="nl-NL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l-NL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nl-NL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NL" b="0" i="1" smtClean="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NL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d</m:t>
                          </m:r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/>
                        </a:rPr>
                        <m:t>d</m:t>
                      </m:r>
                      <m:sSubSup>
                        <m:sSubSupPr>
                          <m:ctrlPr>
                            <a:rPr lang="nl-NL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  <m:sup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b="0" dirty="0" smtClean="0"/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</a:rPr>
                        <m:t>=−</m:t>
                      </m:r>
                      <m:r>
                        <a:rPr lang="nl-NL" b="0" i="1" smtClean="0">
                          <a:latin typeface="Cambria Math"/>
                        </a:rPr>
                        <m:t>𝑀</m:t>
                      </m:r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b="0" dirty="0" smtClean="0"/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nl-NL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geometry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the bulk.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b="-1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6024171" y="5138670"/>
                <a:ext cx="3119828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𝑀</m:t>
                      </m:r>
                      <m:r>
                        <a:rPr lang="nl-NL" b="0" i="1" smtClean="0">
                          <a:latin typeface="Cambria Math"/>
                        </a:rPr>
                        <m:t>,</m:t>
                      </m:r>
                      <m:r>
                        <a:rPr lang="nl-NL" b="0" i="1" smtClean="0">
                          <a:latin typeface="Cambria Math"/>
                        </a:rPr>
                        <m:t>𝐿</m:t>
                      </m:r>
                      <m:r>
                        <a:rPr lang="nl-NL" b="0" i="1" smtClean="0">
                          <a:latin typeface="Cambria Math"/>
                        </a:rPr>
                        <m:t>,</m:t>
                      </m:r>
                      <m:r>
                        <a:rPr lang="nl-NL" b="0" i="1" smtClean="0">
                          <a:latin typeface="Cambria Math"/>
                        </a:rPr>
                        <m:t>𝐽</m:t>
                      </m:r>
                      <m:r>
                        <a:rPr lang="nl-NL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nl-NL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parameters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71" y="5138670"/>
                <a:ext cx="3119828" cy="394082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0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Self</a:t>
            </a:r>
            <a:r>
              <a:rPr lang="nl-NL" dirty="0" smtClean="0"/>
              <a:t>-Dual </a:t>
            </a:r>
            <a:r>
              <a:rPr lang="nl-NL" dirty="0" err="1" smtClean="0"/>
              <a:t>Solutions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Next case: non-zero, </a:t>
                </a:r>
                <a:r>
                  <a:rPr lang="nl-NL" dirty="0" err="1" smtClean="0"/>
                  <a:t>self-dual</a:t>
                </a:r>
                <a:r>
                  <a:rPr lang="nl-NL" dirty="0"/>
                  <a:t> </a:t>
                </a:r>
                <a:r>
                  <a:rPr lang="nl-NL" dirty="0" err="1" smtClean="0"/>
                  <a:t>Weyl</a:t>
                </a:r>
                <a:r>
                  <a:rPr lang="nl-NL" dirty="0" smtClean="0"/>
                  <a:t> tensor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𝜇𝜈𝛼𝛽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nl-NL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𝛾𝛿</m:t>
                          </m:r>
                        </m:sup>
                      </m:sSup>
                      <m:r>
                        <a:rPr lang="nl-NL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𝛾𝛿𝛼𝛽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  <a:p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coupled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equations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asymptotically</a:t>
                </a:r>
                <a:r>
                  <a:rPr lang="nl-NL" dirty="0" smtClean="0"/>
                  <a:t>:</a:t>
                </a:r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nl-NL" i="1" dirty="0">
                              <a:latin typeface="Cambria Math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  <m:r>
                            <a:rPr lang="nl-NL" i="1" dirty="0">
                              <a:latin typeface="Cambria Math"/>
                            </a:rPr>
                            <m:t>,</m:t>
                          </m:r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dirty="0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𝜈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i="1" dirty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nl-NL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nl-NL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nl-NL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dirty="0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 dirty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  <m:r>
                            <a:rPr lang="nl-NL" i="1" dirty="0">
                              <a:latin typeface="Cambria Math"/>
                            </a:rPr>
                            <m:t>,</m:t>
                          </m:r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  <m:r>
                            <a:rPr lang="nl-NL" i="1" dirty="0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nl-NL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nl-NL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nl-N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 dirty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i="1" dirty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 dirty="0">
                          <a:latin typeface="Cambria Math"/>
                        </a:rPr>
                        <m:t>+… </m:t>
                      </m:r>
                    </m:oMath>
                  </m:oMathPara>
                </a14:m>
                <a:endParaRPr lang="nl-NL" dirty="0" smtClean="0"/>
              </a:p>
              <a:p>
                <a:pPr marL="7680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nl-NL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dirty="0"/>
              </a:p>
              <a:p>
                <a:pPr lvl="1"/>
                <a:endParaRPr lang="nl-NL" dirty="0"/>
              </a:p>
              <a:p>
                <a:pPr lvl="1"/>
                <a:endParaRPr lang="nl-NL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7334145" y="1452597"/>
                <a:ext cx="180985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145" y="1452597"/>
                <a:ext cx="1809854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Self</a:t>
            </a:r>
            <a:r>
              <a:rPr lang="nl-NL" dirty="0" smtClean="0"/>
              <a:t>-Dual </a:t>
            </a:r>
            <a:r>
              <a:rPr lang="nl-NL" dirty="0" err="1" smtClean="0"/>
              <a:t>Solutions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nl-NL" dirty="0" smtClean="0"/>
                  <a:t>Result:</a:t>
                </a:r>
                <a:r>
                  <a:rPr lang="nl-NL" dirty="0"/>
                  <a:t> </a:t>
                </a:r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nl-NL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l-NL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𝑘𝑙</m:t>
                          </m:r>
                        </m:sup>
                      </m:sSup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>
                              <a:latin typeface="Cambria Math"/>
                            </a:rPr>
                            <m:t>𝛻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</a:rPr>
                            <m:t>𝑗𝑙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nl-NL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𝑘𝑙</m:t>
                          </m:r>
                        </m:sup>
                      </m:sSup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𝑗𝑙</m:t>
                              </m:r>
                            </m:sub>
                          </m:sSub>
                          <m:r>
                            <a:rPr lang="nl-N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𝑗𝑙</m:t>
                              </m:r>
                            </m:sub>
                          </m:sSub>
                          <m:r>
                            <a:rPr lang="nl-NL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r>
                  <a:rPr lang="nl-NL" dirty="0" smtClean="0"/>
                  <a:t>Combine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holographic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interpretation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as 1-point function of stress-energy:</a:t>
                </a:r>
              </a:p>
              <a:p>
                <a:endParaRPr lang="en-US" dirty="0"/>
              </a:p>
              <a:p>
                <a:r>
                  <a:rPr lang="en-US" dirty="0" smtClean="0"/>
                  <a:t>Integrate stress-tensor to obtain boundary generating functional: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𝛿</m:t>
                          </m:r>
                          <m:r>
                            <a:rPr lang="nl-NL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𝑖𝑗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 r="-1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5713649" y="1875927"/>
            <a:ext cx="425002" cy="571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38651" y="167835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Bulk Einstein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/>
              <p:cNvSpPr txBox="1"/>
              <p:nvPr/>
            </p:nvSpPr>
            <p:spPr>
              <a:xfrm>
                <a:off x="5926150" y="4105274"/>
                <a:ext cx="2471446" cy="62715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sz="16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1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nl-NL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16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1600" b="0" i="1" smtClean="0">
                              <a:latin typeface="Cambria Math"/>
                            </a:rPr>
                            <m:t>8</m:t>
                          </m:r>
                          <m:r>
                            <a:rPr lang="nl-NL" sz="16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nl-NL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16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6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nl-NL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sz="16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1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16" name="Tekstvak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150" y="4105274"/>
                <a:ext cx="2471446" cy="6271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6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Self</a:t>
            </a:r>
            <a:r>
              <a:rPr lang="nl-NL" dirty="0" smtClean="0"/>
              <a:t>-Dual </a:t>
            </a:r>
            <a:r>
              <a:rPr lang="nl-NL" dirty="0" err="1" smtClean="0"/>
              <a:t>Solutions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This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integrated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yield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boundary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generating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:</a:t>
                </a:r>
              </a:p>
              <a:p>
                <a:pPr marL="103327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CS</m:t>
                          </m:r>
                        </m:sub>
                      </m:sSub>
                      <m:r>
                        <a:rPr lang="nl-NL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Tr</m:t>
                          </m:r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∧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nary>
                      <m:r>
                        <a:rPr lang="nl-NL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𝑖𝑗𝑘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/>
                                    </a:rPr>
                                    <m:t>𝑖𝑗𝑙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nl-NL" i="1">
                          <a:latin typeface="Cambria Math"/>
                        </a:rPr>
                        <m:t>𝛿</m:t>
                      </m:r>
                      <m:sSubSup>
                        <m:sSubSupPr>
                          <m:ctrlPr>
                            <a:rPr lang="nl-NL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𝑘𝑚</m:t>
                          </m:r>
                        </m:sub>
                        <m:sup>
                          <m:r>
                            <a:rPr lang="nl-NL" i="1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nl-NL" i="1">
                          <a:latin typeface="Cambria Math"/>
                        </a:rPr>
                        <m:t>=:−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𝑖𝑗</m:t>
                              </m:r>
                            </m:sup>
                          </m:sSup>
                          <m:r>
                            <a:rPr lang="nl-NL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nl-NL" dirty="0" smtClean="0"/>
              </a:p>
              <a:p>
                <a:pPr marL="103327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CS</m:t>
                          </m:r>
                        </m:sub>
                      </m:sSub>
                      <m:r>
                        <a:rPr lang="nl-NL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Tr</m:t>
                          </m:r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dΓ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i="1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Γ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dirty="0"/>
              </a:p>
              <a:p>
                <a:r>
                  <a:rPr lang="nl-NL" dirty="0" smtClean="0"/>
                  <a:t>We get: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/>
              <p:cNvSpPr txBox="1"/>
              <p:nvPr/>
            </p:nvSpPr>
            <p:spPr>
              <a:xfrm>
                <a:off x="1876485" y="5111397"/>
                <a:ext cx="5729837" cy="10610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/>
                        </a:rPr>
                        <m:t>𝑊</m:t>
                      </m:r>
                      <m:r>
                        <a:rPr lang="nl-NL" sz="2400" b="0" i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400" b="0" i="0" smtClean="0">
                              <a:latin typeface="Cambria Math"/>
                            </a:rPr>
                            <m:t>64</m:t>
                          </m:r>
                          <m:r>
                            <a:rPr lang="nl-NL" sz="24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/>
                            </a:rPr>
                            <m:t>Tr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sz="2400" b="0" i="1" smtClean="0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sz="2400" b="0" i="1" smtClean="0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/>
                                </a:rPr>
                                <m:t>Γ</m:t>
                              </m:r>
                              <m:r>
                                <a:rPr lang="nl-NL" sz="2400" b="0" i="1" smtClean="0">
                                  <a:latin typeface="Cambria Math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/>
                                </a:rPr>
                                <m:t>Γ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7" name="Tekstvak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85" y="5111397"/>
                <a:ext cx="5729837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4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Self</a:t>
            </a:r>
            <a:r>
              <a:rPr lang="nl-NL" dirty="0" smtClean="0"/>
              <a:t>-Dual </a:t>
            </a:r>
            <a:r>
              <a:rPr lang="nl-NL" dirty="0" err="1" smtClean="0"/>
              <a:t>Solutions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At next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, we get a compatibility condition for the curvature: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nl-NL" b="0" i="1" smtClean="0">
                              <a:latin typeface="Cambria Math"/>
                            </a:rPr>
                            <m:t>𝑘𝑙</m:t>
                          </m:r>
                        </m:sup>
                      </m:sSup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0" smtClean="0">
                              <a:latin typeface="Cambria Math"/>
                            </a:rPr>
                            <m:t>𝛻</m:t>
                          </m:r>
                        </m:e>
                        <m:sub>
                          <m:r>
                            <a:rPr lang="nl-NL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𝑗𝑙</m:t>
                          </m:r>
                        </m:sub>
                      </m:sSub>
                    </m:oMath>
                  </m:oMathPara>
                </a14:m>
                <a:endParaRPr lang="nl-NL" b="0" dirty="0" smtClean="0"/>
              </a:p>
              <a:p>
                <a:pPr marL="768096" lvl="2" indent="0">
                  <a:buNone/>
                </a:pPr>
                <a:r>
                  <a:rPr lang="en-US" dirty="0" smtClean="0"/>
                  <a:t>Also: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4</m:t>
                        </m:r>
                      </m:den>
                    </m:f>
                    <m:box>
                      <m:boxPr>
                        <m:ctrlPr>
                          <a:rPr lang="nl-NL" b="0" i="1" smtClean="0">
                            <a:latin typeface="Cambria Math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□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box>
                      </m:e>
                    </m:box>
                    <m:r>
                      <a:rPr lang="nl-NL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16</m:t>
                        </m:r>
                      </m:den>
                    </m:f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0" smtClean="0">
                            <a:latin typeface="Cambria Math"/>
                          </a:rPr>
                          <m:t>𝛻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0" smtClean="0">
                            <a:latin typeface="Cambria Math"/>
                          </a:rPr>
                          <m:t>𝛻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𝑅</m:t>
                    </m:r>
                    <m:r>
                      <a:rPr lang="nl-NL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24</m:t>
                        </m:r>
                      </m:den>
                    </m:f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box>
                      <m:boxPr>
                        <m:ctrlPr>
                          <a:rPr lang="nl-NL" b="0" i="1" smtClean="0">
                            <a:latin typeface="Cambria Math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□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𝑅</m:t>
                            </m:r>
                          </m:e>
                        </m:box>
                      </m:e>
                    </m:box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𝑘𝑙</m:t>
                        </m:r>
                      </m:sup>
                    </m:sSup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𝑖𝑘𝑗𝑙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nl-NL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𝑗𝑘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𝑘𝑙</m:t>
                        </m:r>
                      </m:sup>
                    </m:sSup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𝑘𝑙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16</m:t>
                        </m: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∙4</m:t>
                        </m:r>
                      </m:den>
                    </m:f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Non-linear gravity theory in 3d. Needs to be studied further.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l-NL" dirty="0" smtClean="0"/>
                  <a:t>Holographic </a:t>
                </a:r>
                <a:r>
                  <a:rPr lang="nl-NL" dirty="0" err="1" smtClean="0"/>
                  <a:t>dictionary</a:t>
                </a:r>
                <a:r>
                  <a:rPr lang="nl-NL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boundary graviton</a:t>
                </a:r>
              </a:p>
              <a:p>
                <a:pPr lvl="1"/>
                <a:r>
                  <a:rPr lang="en-US" dirty="0" smtClean="0"/>
                  <a:t>Stress-energy tensor:</a:t>
                </a:r>
              </a:p>
              <a:p>
                <a:r>
                  <a:rPr lang="en-US" dirty="0" smtClean="0"/>
                  <a:t>Both modes are </a:t>
                </a:r>
                <a:r>
                  <a:rPr lang="en-US" dirty="0" err="1" smtClean="0"/>
                  <a:t>normalizable</a:t>
                </a:r>
                <a:r>
                  <a:rPr lang="en-US" dirty="0" smtClean="0"/>
                  <a:t> (linearized fluctuations).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is related to boundary graviton of CFT2 via Cotton tensor.</a:t>
                </a:r>
              </a:p>
              <a:p>
                <a:r>
                  <a:rPr lang="en-US" dirty="0" smtClean="0"/>
                  <a:t>Solutions with zero bulk </a:t>
                </a:r>
                <a:r>
                  <a:rPr lang="en-US" dirty="0" err="1" smtClean="0"/>
                  <a:t>Weyl</a:t>
                </a:r>
                <a:r>
                  <a:rPr lang="en-US" dirty="0" smtClean="0"/>
                  <a:t> tensor have zero boundary Cotton tensor.</a:t>
                </a:r>
              </a:p>
              <a:p>
                <a:pPr lvl="1"/>
                <a:r>
                  <a:rPr lang="en-US" dirty="0" smtClean="0"/>
                  <a:t>Bulk solution with BTZ black hole on boundary.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hoek 8"/>
              <p:cNvSpPr/>
              <p:nvPr/>
            </p:nvSpPr>
            <p:spPr>
              <a:xfrm>
                <a:off x="5480654" y="2139867"/>
                <a:ext cx="3264099" cy="69390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r>
                            <a:rPr lang="nl-NL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/>
                            </a:rPr>
                            <m:t>16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nl-NL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i="1" dirty="0"/>
              </a:p>
            </p:txBody>
          </p:sp>
        </mc:Choice>
        <mc:Fallback xmlns="">
          <p:sp>
            <p:nvSpPr>
              <p:cNvPr id="9" name="Rechthoe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54" y="2139867"/>
                <a:ext cx="3264099" cy="693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 with self-dual </a:t>
            </a:r>
            <a:r>
              <a:rPr lang="en-US" dirty="0" err="1" smtClean="0"/>
              <a:t>Weyl</a:t>
            </a:r>
            <a:r>
              <a:rPr lang="en-US" dirty="0" smtClean="0"/>
              <a:t> tensor: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Generating functional can be integrated and gives the gravitational </a:t>
            </a:r>
            <a:r>
              <a:rPr lang="en-US" dirty="0" err="1" smtClean="0"/>
              <a:t>Chern</a:t>
            </a:r>
            <a:r>
              <a:rPr lang="en-US" dirty="0" smtClean="0"/>
              <a:t>-Simons action.</a:t>
            </a:r>
          </a:p>
          <a:p>
            <a:r>
              <a:rPr lang="en-US" dirty="0" smtClean="0"/>
              <a:t>At next level, we get a non-</a:t>
            </a:r>
            <a:r>
              <a:rPr lang="en-US" dirty="0"/>
              <a:t>l</a:t>
            </a:r>
            <a:r>
              <a:rPr lang="en-US" dirty="0" smtClean="0"/>
              <a:t>inear consistency condition for the curvature.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3040711" y="2470659"/>
                <a:ext cx="3322192" cy="8275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200" b="0" i="1" smtClean="0">
                              <a:latin typeface="Cambria Math"/>
                            </a:rPr>
                            <m:t>8</m:t>
                          </m:r>
                          <m:r>
                            <a:rPr lang="nl-NL" sz="2200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nl-NL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11" y="2470659"/>
                <a:ext cx="3322192" cy="827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References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Maldacena (</a:t>
            </a:r>
            <a:r>
              <a:rPr lang="nl-NL" dirty="0" smtClean="0"/>
              <a:t>1997)</a:t>
            </a:r>
            <a:endParaRPr lang="nl-NL" dirty="0" smtClean="0"/>
          </a:p>
          <a:p>
            <a:r>
              <a:rPr lang="nl-NL" dirty="0" smtClean="0"/>
              <a:t>Witten (1998)</a:t>
            </a:r>
          </a:p>
          <a:p>
            <a:r>
              <a:rPr lang="nl-NL" dirty="0" err="1"/>
              <a:t>Skenderis</a:t>
            </a:r>
            <a:r>
              <a:rPr lang="nl-NL" dirty="0"/>
              <a:t>, </a:t>
            </a:r>
            <a:r>
              <a:rPr lang="nl-NL" dirty="0" err="1"/>
              <a:t>Solodukhin</a:t>
            </a:r>
            <a:r>
              <a:rPr lang="nl-NL" dirty="0"/>
              <a:t> (2000)</a:t>
            </a:r>
          </a:p>
          <a:p>
            <a:r>
              <a:rPr lang="nl-NL" dirty="0" err="1" smtClean="0"/>
              <a:t>SdH</a:t>
            </a:r>
            <a:r>
              <a:rPr lang="nl-NL" dirty="0" smtClean="0"/>
              <a:t>, </a:t>
            </a:r>
            <a:r>
              <a:rPr lang="nl-NL" dirty="0" err="1" smtClean="0"/>
              <a:t>Skenderis</a:t>
            </a:r>
            <a:r>
              <a:rPr lang="nl-NL" dirty="0" smtClean="0"/>
              <a:t>, </a:t>
            </a:r>
            <a:r>
              <a:rPr lang="nl-NL" dirty="0" err="1" smtClean="0"/>
              <a:t>Solodukhin</a:t>
            </a:r>
            <a:r>
              <a:rPr lang="nl-NL" dirty="0" smtClean="0"/>
              <a:t> (</a:t>
            </a:r>
            <a:r>
              <a:rPr lang="nl-NL" dirty="0" smtClean="0"/>
              <a:t>2000)</a:t>
            </a:r>
          </a:p>
          <a:p>
            <a:r>
              <a:rPr lang="nl-NL" dirty="0" err="1" smtClean="0"/>
              <a:t>SdH</a:t>
            </a:r>
            <a:r>
              <a:rPr lang="nl-NL" dirty="0" smtClean="0"/>
              <a:t>, </a:t>
            </a:r>
            <a:r>
              <a:rPr lang="nl-NL" dirty="0" err="1" smtClean="0"/>
              <a:t>Petkou</a:t>
            </a:r>
            <a:r>
              <a:rPr lang="nl-NL" dirty="0" smtClean="0"/>
              <a:t> (</a:t>
            </a:r>
            <a:r>
              <a:rPr lang="nl-NL" dirty="0" smtClean="0"/>
              <a:t>2008, </a:t>
            </a:r>
            <a:r>
              <a:rPr lang="nl-NL" dirty="0" smtClean="0"/>
              <a:t>2012)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5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5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412902" y="265687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/>
              <a:t>Thank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you</a:t>
            </a:r>
            <a:r>
              <a:rPr lang="nl-NL" sz="3200" b="1" dirty="0" smtClean="0"/>
              <a:t>!</a:t>
            </a:r>
            <a:endParaRPr lang="nl-NL" sz="3200" b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AdS</a:t>
            </a:r>
            <a:r>
              <a:rPr lang="nl-NL" dirty="0" smtClean="0"/>
              <a:t>/CFT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Holographic duality that relates:</a:t>
                </a:r>
              </a:p>
              <a:p>
                <a:pPr lvl="1"/>
                <a:r>
                  <a:rPr lang="en-US" dirty="0" smtClean="0"/>
                  <a:t>Gravity (string theory, M-theory)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dirty="0" err="1" smtClean="0"/>
                  <a:t>AdS</a:t>
                </a:r>
                <a:r>
                  <a:rPr lang="en-US" dirty="0" smtClean="0"/>
                  <a:t> space to: </a:t>
                </a:r>
              </a:p>
              <a:p>
                <a:pPr lvl="1"/>
                <a:r>
                  <a:rPr lang="en-US" dirty="0" smtClean="0"/>
                  <a:t>A CFT on the (conformal) boundary of this space 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-dimensional).</a:t>
                </a:r>
              </a:p>
              <a:p>
                <a:r>
                  <a:rPr lang="en-US" dirty="0" smtClean="0"/>
                  <a:t>The duality works for both Euclidean and </a:t>
                </a:r>
                <a:r>
                  <a:rPr lang="en-US" dirty="0" err="1" smtClean="0"/>
                  <a:t>Lorentzian</a:t>
                </a:r>
                <a:r>
                  <a:rPr lang="en-US" dirty="0" smtClean="0"/>
                  <a:t> signatures. </a:t>
                </a:r>
              </a:p>
              <a:p>
                <a:pPr lvl="1"/>
                <a:r>
                  <a:rPr lang="en-US" dirty="0" smtClean="0"/>
                  <a:t>Euclidean case much better understood.</a:t>
                </a:r>
              </a:p>
              <a:p>
                <a:pPr lvl="1"/>
                <a:r>
                  <a:rPr lang="en-US" dirty="0" smtClean="0"/>
                  <a:t>Interested in </a:t>
                </a:r>
                <a:r>
                  <a:rPr lang="en-US" dirty="0" err="1" smtClean="0"/>
                  <a:t>instanton</a:t>
                </a:r>
                <a:r>
                  <a:rPr lang="en-US" dirty="0" smtClean="0"/>
                  <a:t> solutions.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b="-11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Euclidean</a:t>
            </a:r>
            <a:r>
              <a:rPr lang="nl-NL" dirty="0" smtClean="0"/>
              <a:t> </a:t>
            </a:r>
            <a:r>
              <a:rPr lang="nl-NL" dirty="0" err="1" smtClean="0"/>
              <a:t>AdS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Quadric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1,</m:t>
                        </m: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One can choose coordinates: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nl-NL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nl-NL" i="1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nl-NL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>
                          <a:latin typeface="Cambria Math"/>
                        </a:rPr>
                        <m:t>d</m:t>
                      </m:r>
                      <m:sSubSup>
                        <m:sSubSupPr>
                          <m:ctrlPr>
                            <a:rPr lang="nl-NL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There is a boundary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>
                            <a:latin typeface="Cambria Math"/>
                          </a:rPr>
                          <m:t>𝐒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We will use local coordinates (half space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  <m:r>
                      <a:rPr lang="nl-NL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d</m:t>
                          </m:r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NL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/>
              </a:p>
              <a:p>
                <a:pPr lvl="1"/>
                <a:r>
                  <a:rPr lang="en-US" dirty="0" smtClean="0"/>
                  <a:t>Induces (</a:t>
                </a:r>
                <a:r>
                  <a:rPr lang="en-US" dirty="0" err="1" smtClean="0"/>
                  <a:t>conformally</a:t>
                </a:r>
                <a:r>
                  <a:rPr lang="en-US" dirty="0" smtClean="0"/>
                  <a:t>) flat metric on the boundary.</a:t>
                </a:r>
              </a:p>
              <a:p>
                <a:r>
                  <a:rPr lang="en-US" dirty="0" smtClean="0"/>
                  <a:t>The CFT lives on this conformal boundary.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95" r="-815" b="-11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/>
              <p:cNvSpPr/>
              <p:nvPr/>
            </p:nvSpPr>
            <p:spPr>
              <a:xfrm>
                <a:off x="4760666" y="1528317"/>
                <a:ext cx="3698961" cy="1051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nl-NL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nl-NL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  <m:r>
                            <a:rPr lang="en-US" sz="22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nl-NL" sz="22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nl-NL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nl-NL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nl-NL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𝓁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6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66" y="1528317"/>
                <a:ext cx="3698961" cy="10514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7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Bulk Hilbert Space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Setting up QFT in </a:t>
                </a:r>
                <a:r>
                  <a:rPr lang="en-US" dirty="0" err="1" smtClean="0"/>
                  <a:t>AdS</a:t>
                </a:r>
                <a:r>
                  <a:rPr lang="en-US" dirty="0" smtClean="0"/>
                  <a:t> space, fields may contain a classical and a quantum part: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Φ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cl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𝛿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Φ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en-US" dirty="0" smtClean="0"/>
                  <a:t>Both satisfy equation of motion in the bulk.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𝛿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is part of Hilbert space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normalizable,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Holographically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vev</a:t>
                </a:r>
                <a:r>
                  <a:rPr lang="en-US" dirty="0" smtClean="0"/>
                  <a:t> of operator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  <a:ea typeface="Cambria Math"/>
                      </a:rPr>
                      <m:t>⟨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𝒪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⟩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cl</m:t>
                        </m:r>
                      </m:sub>
                    </m:sSub>
                  </m:oMath>
                </a14:m>
                <a:r>
                  <a:rPr lang="en-US" dirty="0" smtClean="0"/>
                  <a:t> need not be: background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Holographically</a:t>
                </a:r>
                <a:r>
                  <a:rPr lang="en-US" dirty="0" smtClean="0"/>
                  <a:t>: source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5203065" y="2884865"/>
                <a:ext cx="2287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box>
                                <m:boxPr>
                                  <m:ctrlPr>
                                    <a:rPr lang="nl-NL" sz="2400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nl-NL" sz="2400" b="0" i="1" smtClean="0">
                                      <a:latin typeface="Cambria Math"/>
                                    </a:rPr>
                                    <m:t>□</m:t>
                                  </m:r>
                                </m:e>
                              </m:box>
                            </m:e>
                          </m:box>
                          <m:r>
                            <a:rPr lang="nl-NL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nl-NL" sz="2400" b="0" i="0" smtClean="0">
                          <a:latin typeface="Cambria Math"/>
                        </a:rPr>
                        <m:t>Φ</m:t>
                      </m:r>
                      <m:r>
                        <a:rPr lang="nl-NL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65" y="2884865"/>
                <a:ext cx="228716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AdS</a:t>
            </a:r>
            <a:r>
              <a:rPr lang="nl-NL" dirty="0" smtClean="0"/>
              <a:t>/CFT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bulk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nl-NL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nl-NL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CFT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𝐽</m:t>
                              </m:r>
                            </m:e>
                          </m:d>
                        </m:sup>
                      </m:sSup>
                      <m:r>
                        <a:rPr lang="nl-NL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/>
                                      <a:ea typeface="Cambria Math"/>
                                    </a:rPr>
                                    <m:t>CFT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/>
                                      <a:ea typeface="Cambria Math"/>
                                    </a:rPr>
                                    <m:t>int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nl-NL" i="1">
                                      <a:latin typeface="Cambria Math"/>
                                      <a:ea typeface="Cambria Math"/>
                                    </a:rPr>
                                    <m:t>𝒪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</a:rPr>
                            <m:t>𝐽</m:t>
                          </m:r>
                          <m:r>
                            <a:rPr lang="nl-NL" i="1">
                              <a:latin typeface="Cambria Math"/>
                            </a:rPr>
                            <m:t>,</m:t>
                          </m:r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𝒪</m:t>
                          </m:r>
                        </m:e>
                      </m:d>
                      <m:r>
                        <a:rPr lang="nl-NL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</m:sSup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  <m:r>
                        <a:rPr lang="nl-NL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𝐽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𝒪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nl-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nl-NL" dirty="0"/>
                  <a:t>If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𝐽</m:t>
                    </m:r>
                  </m:oMath>
                </a14:m>
                <a:r>
                  <a:rPr lang="nl-NL" dirty="0"/>
                  <a:t> is independent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it</a:t>
                </a:r>
                <a:r>
                  <a:rPr lang="nl-NL" dirty="0"/>
                  <a:t> is the </a:t>
                </a:r>
                <a:r>
                  <a:rPr lang="nl-NL" dirty="0" err="1"/>
                  <a:t>coupling</a:t>
                </a:r>
                <a:r>
                  <a:rPr lang="nl-NL" dirty="0"/>
                  <a:t> constant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smtClean="0"/>
                  <a:t>operator.</a:t>
                </a:r>
                <a:endParaRPr lang="nl-NL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/>
              <p:cNvSpPr/>
              <p:nvPr/>
            </p:nvSpPr>
            <p:spPr>
              <a:xfrm>
                <a:off x="7484570" y="1473371"/>
                <a:ext cx="1659429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/>
                            </a:rPr>
                            <m:t>cl</m:t>
                          </m:r>
                        </m:sub>
                      </m:sSub>
                      <m:r>
                        <a:rPr lang="nl-NL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70" y="1473371"/>
                <a:ext cx="1659429" cy="388889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AdS</a:t>
            </a:r>
            <a:r>
              <a:rPr lang="nl-NL" dirty="0" smtClean="0"/>
              <a:t>/CFT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Semi-classical approximation in the bulk: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Boundary theory is strongly coupled in that case. Typically: large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and large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𝜆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nl-NL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YM</m:t>
                        </m:r>
                      </m:sub>
                      <m:sup>
                        <m:r>
                          <a:rPr lang="nl-NL" b="0" i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nl-NL" b="0" i="1" smtClean="0">
                        <a:latin typeface="Cambria Math"/>
                      </a:rPr>
                      <m:t>𝑁</m:t>
                    </m:r>
                    <m:r>
                      <a:rPr lang="nl-NL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NL" b="0" i="0" smtClean="0">
                                        <a:latin typeface="Cambria Math"/>
                                      </a:rPr>
                                      <m:t>AdS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nl-NL" b="0" i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AdS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): strong ‘t </a:t>
                </a:r>
                <a:r>
                  <a:rPr lang="en-US" dirty="0" err="1" smtClean="0"/>
                  <a:t>Hooft</a:t>
                </a:r>
                <a:r>
                  <a:rPr lang="en-US" dirty="0" smtClean="0"/>
                  <a:t> coupling.</a:t>
                </a:r>
              </a:p>
              <a:p>
                <a:r>
                  <a:rPr lang="en-US" dirty="0" smtClean="0"/>
                  <a:t>Expectation values of operators: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bulk solution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normalizable</a:t>
                </a:r>
                <a:r>
                  <a:rPr lang="en-US" dirty="0" smtClean="0"/>
                  <a:t> mode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𝛿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2575774" y="2301743"/>
                <a:ext cx="3475631" cy="478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200" b="0" i="0" smtClean="0">
                              <a:latin typeface="Cambria Math"/>
                            </a:rPr>
                            <m:t>on</m:t>
                          </m:r>
                          <m:r>
                            <a:rPr lang="nl-NL" sz="22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200" b="0" i="0" smtClean="0">
                              <a:latin typeface="Cambria Math"/>
                            </a:rPr>
                            <m:t>shell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200" b="0" i="0" smtClean="0">
                              <a:latin typeface="Cambria Math"/>
                            </a:rPr>
                            <m:t>CFT</m:t>
                          </m:r>
                        </m:sub>
                      </m:sSub>
                      <m:r>
                        <a:rPr lang="nl-NL" sz="2200" b="0" i="0" smtClean="0">
                          <a:latin typeface="Cambria Math"/>
                        </a:rPr>
                        <m:t>[</m:t>
                      </m:r>
                      <m:r>
                        <a:rPr lang="nl-NL" sz="2200" b="0" i="1" smtClean="0">
                          <a:latin typeface="Cambria Math"/>
                        </a:rPr>
                        <m:t>𝐽</m:t>
                      </m:r>
                      <m:r>
                        <a:rPr lang="nl-NL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74" y="2301743"/>
                <a:ext cx="3475631" cy="478849"/>
              </a:xfrm>
              <a:prstGeom prst="rect">
                <a:avLst/>
              </a:prstGeom>
              <a:blipFill rotWithShape="1"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hoek 8"/>
              <p:cNvSpPr/>
              <p:nvPr/>
            </p:nvSpPr>
            <p:spPr>
              <a:xfrm>
                <a:off x="3775920" y="253163"/>
                <a:ext cx="3546677" cy="961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l-NL" sz="22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sz="22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  <m:r>
                                <m:rPr>
                                  <m:sty m:val="p"/>
                                </m:rPr>
                                <a:rPr lang="nl-NL" sz="22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  <m:r>
                            <a:rPr lang="nl-NL" sz="22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sz="22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2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nl-NL" sz="22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sz="22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2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2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CFT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2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l-NL" sz="2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hthoe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20" y="253163"/>
                <a:ext cx="3546677" cy="9618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1747072" y="4781998"/>
                <a:ext cx="5908156" cy="801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i="1" smtClean="0">
                                      <a:latin typeface="Cambria Math"/>
                                      <a:ea typeface="Cambria Math"/>
                                    </a:rPr>
                                    <m:t>𝒪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nl-NL" sz="22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nl-NL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nl-NL" sz="2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  <a:ea typeface="Cambria Math"/>
                                </a:rPr>
                                <m:t>CFT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nl-NL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2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nl-NL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72" y="4781998"/>
                <a:ext cx="5908156" cy="8011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: 2-point </a:t>
            </a:r>
            <a:r>
              <a:rPr lang="nl-NL" dirty="0" err="1" smtClean="0"/>
              <a:t>function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conformally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coupled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scalar</a:t>
                </a:r>
                <a:r>
                  <a:rPr lang="nl-NL" dirty="0" smtClean="0"/>
                  <a:t> field in bulk: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boundary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condition</a:t>
                </a:r>
                <a:r>
                  <a:rPr lang="nl-NL" dirty="0" smtClean="0"/>
                  <a:t> 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  <m:r>
                      <a:rPr lang="nl-NL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nl-NL" dirty="0" smtClean="0"/>
                  <a:t>.</a:t>
                </a:r>
              </a:p>
              <a:p>
                <a:pPr lvl="1"/>
                <a:r>
                  <a:rPr lang="nl-NL" dirty="0" err="1" smtClean="0"/>
                  <a:t>Regularity</a:t>
                </a:r>
                <a:r>
                  <a:rPr lang="nl-NL" dirty="0" smtClean="0"/>
                  <a:t> 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  <m:r>
                      <a:rPr lang="nl-NL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imposes</a:t>
                </a:r>
                <a:r>
                  <a:rPr lang="nl-NL" dirty="0" smtClean="0"/>
                  <a:t>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2511382" y="2408349"/>
                <a:ext cx="4732065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nl-NL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nl-NL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400" b="0" i="1" smtClean="0">
                          <a:latin typeface="Cambria Math"/>
                        </a:rPr>
                        <m:t>+</m:t>
                      </m:r>
                      <m:r>
                        <a:rPr lang="nl-NL" sz="2400" b="0" i="1" smtClean="0">
                          <a:latin typeface="Cambria Math"/>
                        </a:rPr>
                        <m:t>𝑟</m:t>
                      </m:r>
                      <m:r>
                        <a:rPr lang="nl-NL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nl-NL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82" y="2408349"/>
                <a:ext cx="4732065" cy="487569"/>
              </a:xfrm>
              <a:prstGeom prst="rect">
                <a:avLst/>
              </a:prstGeom>
              <a:blipFill rotWithShape="1">
                <a:blip r:embed="rId4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338726" y="4173556"/>
                <a:ext cx="865191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NL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NL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nl-NL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nl-NL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nl-NL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NL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nl-NL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nl-NL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nl-NL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nl-NL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nl-NL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nl-NL" b="0" i="1" smtClean="0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nl-NL" b="0" i="1" smtClean="0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NL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l-NL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a:rPr lang="nl-NL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/>
                        </a:rPr>
                        <m:t>+</m:t>
                      </m:r>
                      <m:r>
                        <a:rPr lang="nl-NL" i="1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nl-N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nl-NL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nl-NL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NL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nl-NL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nl-NL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nl-NL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NL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nl-NL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nl-NL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nl-NL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26" y="4173556"/>
                <a:ext cx="8651919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3331952" y="0"/>
                <a:ext cx="4875501" cy="672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𝒪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nl-NL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nl-NL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nl-NL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CFT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N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52" y="0"/>
                <a:ext cx="4875501" cy="672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1490939" y="5274082"/>
                <a:ext cx="6697539" cy="93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NL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i="1" smtClean="0">
                                      <a:latin typeface="Cambria Math"/>
                                      <a:ea typeface="Cambria Math"/>
                                    </a:rPr>
                                    <m:t>𝒪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𝒪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nl-NL" sz="22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nl-NL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NL" sz="2200">
                                          <a:latin typeface="Cambria Math"/>
                                          <a:ea typeface="Cambria Math"/>
                                        </a:rPr>
                                        <m:t>CFT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nl-NL" sz="2200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nl-NL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NL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NL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nl-NL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nl-NL" sz="22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</m:sSub>
                      <m:r>
                        <a:rPr lang="nl-NL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nl-NL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l-NL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nl-NL" sz="2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nl-NL" sz="22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nl-NL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nl-NL" sz="22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NL" sz="2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nl-NL" sz="2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l-NL" sz="2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39" y="5274082"/>
                <a:ext cx="6697539" cy="9368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met pijl 12"/>
          <p:cNvCxnSpPr/>
          <p:nvPr/>
        </p:nvCxnSpPr>
        <p:spPr>
          <a:xfrm>
            <a:off x="6130344" y="2895918"/>
            <a:ext cx="1506828" cy="127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874143" y="5527068"/>
                <a:ext cx="4844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2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nl-NL" sz="2200" dirty="0"/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3" y="5527068"/>
                <a:ext cx="48442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Holographic</a:t>
            </a:r>
            <a:r>
              <a:rPr lang="nl-NL" dirty="0" smtClean="0"/>
              <a:t> Renormalization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When computing correlation functions from bulk, we encounter divergences as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𝑟</m:t>
                    </m:r>
                    <m:r>
                      <a:rPr lang="nl-NL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Need formalism for generic boundary metric not just flat.</a:t>
                </a:r>
              </a:p>
              <a:p>
                <a:pPr lvl="1"/>
                <a:r>
                  <a:rPr lang="en-US" dirty="0" smtClean="0"/>
                  <a:t>Allows computation correlation functions of stress-energy tensor.</a:t>
                </a:r>
              </a:p>
              <a:p>
                <a:pPr lvl="1"/>
                <a:r>
                  <a:rPr lang="en-US" dirty="0"/>
                  <a:t>Allows computation CFT in </a:t>
                </a:r>
                <a:r>
                  <a:rPr lang="en-US" i="1" dirty="0"/>
                  <a:t>any</a:t>
                </a:r>
                <a:r>
                  <a:rPr lang="en-US" dirty="0"/>
                  <a:t> background.</a:t>
                </a:r>
              </a:p>
              <a:p>
                <a:r>
                  <a:rPr lang="en-US" dirty="0" smtClean="0"/>
                  <a:t>Take into account back-reaction.</a:t>
                </a:r>
              </a:p>
              <a:p>
                <a:r>
                  <a:rPr lang="en-US" dirty="0" smtClean="0"/>
                  <a:t>Holographic renormalization systematic method to do this.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 r="-229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Holographic Cotton Tensor. SdH, UvA</a:t>
            </a:r>
            <a:endParaRPr lang="en-US"/>
          </a:p>
        </p:txBody>
      </p:sp>
      <p:pic>
        <p:nvPicPr>
          <p:cNvPr id="7" name="Picture 4" descr="http://logok.org/wp-content/uploads/2010/09/logo_u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8" y="167426"/>
            <a:ext cx="1133341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9672</TotalTime>
  <Words>3536</Words>
  <Application>Microsoft Office PowerPoint</Application>
  <PresentationFormat>Diavoorstelling (4:3)</PresentationFormat>
  <Paragraphs>248</Paragraphs>
  <Slides>29</Slides>
  <Notes>1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Module</vt:lpstr>
      <vt:lpstr>Holographic Renormalization and the Holographic Cotton Tensor</vt:lpstr>
      <vt:lpstr>Outline</vt:lpstr>
      <vt:lpstr>AdS/CFT</vt:lpstr>
      <vt:lpstr>Euclidean AdS</vt:lpstr>
      <vt:lpstr>Bulk Hilbert Space</vt:lpstr>
      <vt:lpstr>AdS/CFT</vt:lpstr>
      <vt:lpstr>AdS/CFT</vt:lpstr>
      <vt:lpstr>Example: 2-point function</vt:lpstr>
      <vt:lpstr>Holographic Renormalization</vt:lpstr>
      <vt:lpstr>Holographic Renormalization</vt:lpstr>
      <vt:lpstr>Holographic Renormalization</vt:lpstr>
      <vt:lpstr>Holographic Renormalization</vt:lpstr>
      <vt:lpstr>Holographic Renormalization</vt:lpstr>
      <vt:lpstr>Holographic Renormalization</vt:lpstr>
      <vt:lpstr>The Boundary Graviton</vt:lpstr>
      <vt:lpstr>The Boundary Graviton</vt:lpstr>
      <vt:lpstr>Instantons</vt:lpstr>
      <vt:lpstr>Self-Dual Solutions</vt:lpstr>
      <vt:lpstr>Vanishing Weyl Tensor</vt:lpstr>
      <vt:lpstr>Vanishing Weyl Tensor</vt:lpstr>
      <vt:lpstr>Vanishing Weyl Tensor</vt:lpstr>
      <vt:lpstr>Self-Dual Solutions</vt:lpstr>
      <vt:lpstr>Self-Dual Solutions</vt:lpstr>
      <vt:lpstr>Self-Dual Solutions</vt:lpstr>
      <vt:lpstr>Self-Dual Solutions</vt:lpstr>
      <vt:lpstr>Summary</vt:lpstr>
      <vt:lpstr>Summary</vt:lpstr>
      <vt:lpstr>References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Sebastian</dc:creator>
  <cp:lastModifiedBy>Sebastian</cp:lastModifiedBy>
  <cp:revision>423</cp:revision>
  <dcterms:created xsi:type="dcterms:W3CDTF">2009-09-03T20:22:23Z</dcterms:created>
  <dcterms:modified xsi:type="dcterms:W3CDTF">2012-09-14T12:18:31Z</dcterms:modified>
</cp:coreProperties>
</file>